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3" r:id="rId6"/>
    <p:sldId id="260" r:id="rId7"/>
    <p:sldId id="27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8" r:id="rId16"/>
    <p:sldId id="269" r:id="rId17"/>
    <p:sldId id="274" r:id="rId18"/>
    <p:sldId id="270" r:id="rId19"/>
    <p:sldId id="277" r:id="rId20"/>
    <p:sldId id="276" r:id="rId21"/>
    <p:sldId id="271" r:id="rId22"/>
    <p:sldId id="279" r:id="rId23"/>
    <p:sldId id="272" r:id="rId24"/>
  </p:sldIdLst>
  <p:sldSz cx="9144000" cy="5143500" type="screen16x9"/>
  <p:notesSz cx="6858000" cy="9144000"/>
  <p:embeddedFontLst>
    <p:embeddedFont>
      <p:font typeface="Comfortaa" pitchFamily="2" charset="0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F9B"/>
    <a:srgbClr val="FE9124"/>
    <a:srgbClr val="FF5722"/>
    <a:srgbClr val="18ACB0"/>
    <a:srgbClr val="FD2525"/>
    <a:srgbClr val="FAFAFA"/>
    <a:srgbClr val="E17341"/>
    <a:srgbClr val="1BAD91"/>
    <a:srgbClr val="27A195"/>
    <a:srgbClr val="078E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>
      <p:cViewPr varScale="1">
        <p:scale>
          <a:sx n="120" d="100"/>
          <a:sy n="120" d="100"/>
        </p:scale>
        <p:origin x="200" y="56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eab9cb05c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eab9cb05c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9ea771a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e9ea771a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eab9cb05c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eab9cb05c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e9ea771a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e9ea771a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e9ea771a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e9ea771ae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e9ea771a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e9ea771ae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642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e9ea771ae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e9ea771ae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370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eab9cb05c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eab9cb05c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eab9cb05c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eab9cb05c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31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eab9cb05c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eab9cb05c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211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e9ea771a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e9ea771a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e9ea771a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e9ea771a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719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213b85ae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f213b85ae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f213b85a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f213b85a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03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213b85a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213b85a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77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eab9cb0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eab9cb0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f213b85a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f213b85a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8625" y="1547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19AF9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74750" y="298850"/>
            <a:ext cx="8707800" cy="23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Evaluation of Erasure Coding &amp; other features of Hadoop 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570225" y="3026063"/>
            <a:ext cx="82767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Nazerke Seidan</a:t>
            </a:r>
            <a:endParaRPr sz="2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Supervisors: Emil Kleszcz, </a:t>
            </a:r>
            <a:r>
              <a:rPr lang="en" sz="2200"/>
              <a:t>Zbigniew Baranowski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64150" y="4671950"/>
            <a:ext cx="1326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16/08/2019</a:t>
            </a:r>
            <a:endParaRPr b="1">
              <a:solidFill>
                <a:srgbClr val="FF5722"/>
              </a:solidFill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700" y="4581700"/>
            <a:ext cx="1553075" cy="5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349" y="4552313"/>
            <a:ext cx="852474" cy="5647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>
            <a:spLocks noGrp="1"/>
          </p:cNvSpPr>
          <p:nvPr>
            <p:ph type="body" idx="4294967295"/>
          </p:nvPr>
        </p:nvSpPr>
        <p:spPr>
          <a:xfrm>
            <a:off x="293825" y="-47750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 dirty="0">
                <a:solidFill>
                  <a:srgbClr val="FFFFFF"/>
                </a:solidFill>
              </a:rPr>
              <a:t>Evaluation Methods</a:t>
            </a:r>
            <a:endParaRPr sz="4000" b="1" dirty="0">
              <a:solidFill>
                <a:srgbClr val="FFFFFF"/>
              </a:solidFill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395490" y="829043"/>
            <a:ext cx="8748510" cy="26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2600" b="1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Raw storage performance (write/read):</a:t>
            </a:r>
            <a:endParaRPr sz="2600" b="1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 - small datasets </a:t>
            </a:r>
            <a:r>
              <a:rPr lang="en" sz="2600" dirty="0" err="1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eg.</a:t>
            </a:r>
            <a:r>
              <a:rPr lang="en" sz="2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, 128KB, 1MB, 100MB, </a:t>
            </a:r>
            <a:r>
              <a:rPr lang="en" sz="2600" dirty="0" err="1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endParaRPr sz="26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26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b="1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Analytics performance:</a:t>
            </a:r>
            <a:endParaRPr sz="2600" b="1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- TPC-DS benchmark test on Spark on 100GB, 1TB, 10TB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- different file formats i.e. JSON, Parquet</a:t>
            </a:r>
            <a:endParaRPr sz="26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739157" y="3246048"/>
            <a:ext cx="3798900" cy="13578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Our production-like cluster:</a:t>
            </a:r>
            <a:endParaRPr sz="1800"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     16 machines, </a:t>
            </a:r>
            <a:endParaRPr sz="1800"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     48 drives/machine</a:t>
            </a:r>
            <a:endParaRPr sz="1800"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     5.5TB/drive</a:t>
            </a:r>
            <a:endParaRPr sz="1800"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5107004" y="3246048"/>
            <a:ext cx="3798900" cy="13578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TPC-DS benchmark configuration:  </a:t>
            </a:r>
            <a:endParaRPr sz="1800"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   84 executors, </a:t>
            </a:r>
            <a:endParaRPr sz="1800"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   48GB executor memory, </a:t>
            </a:r>
            <a:endParaRPr sz="1800"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   4 executor cores</a:t>
            </a:r>
            <a:endParaRPr sz="1800"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10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/>
          <p:nvPr/>
        </p:nvSpPr>
        <p:spPr>
          <a:xfrm>
            <a:off x="95475" y="-155150"/>
            <a:ext cx="71007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3137150" y="1286000"/>
            <a:ext cx="3588000" cy="9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Storage Overhead &lt; 50% with EC</a:t>
            </a:r>
            <a:endParaRPr sz="2400">
              <a:solidFill>
                <a:srgbClr val="6DADB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1"/>
          <p:cNvSpPr txBox="1">
            <a:spLocks noGrp="1"/>
          </p:cNvSpPr>
          <p:nvPr>
            <p:ph type="body" idx="4294967295"/>
          </p:nvPr>
        </p:nvSpPr>
        <p:spPr>
          <a:xfrm>
            <a:off x="293825" y="-47750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>
                <a:solidFill>
                  <a:srgbClr val="FFFFFF"/>
                </a:solidFill>
              </a:rPr>
              <a:t>Evaluation Results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275" name="Google Shape;275;p21"/>
          <p:cNvGrpSpPr/>
          <p:nvPr/>
        </p:nvGrpSpPr>
        <p:grpSpPr>
          <a:xfrm>
            <a:off x="447647" y="933292"/>
            <a:ext cx="7638035" cy="3282720"/>
            <a:chOff x="426522" y="997842"/>
            <a:chExt cx="7638035" cy="3282720"/>
          </a:xfrm>
        </p:grpSpPr>
        <p:grpSp>
          <p:nvGrpSpPr>
            <p:cNvPr id="276" name="Google Shape;276;p21"/>
            <p:cNvGrpSpPr/>
            <p:nvPr/>
          </p:nvGrpSpPr>
          <p:grpSpPr>
            <a:xfrm>
              <a:off x="426522" y="997842"/>
              <a:ext cx="7638035" cy="3282720"/>
              <a:chOff x="436975" y="1067901"/>
              <a:chExt cx="7652575" cy="2992997"/>
            </a:xfrm>
          </p:grpSpPr>
          <p:pic>
            <p:nvPicPr>
              <p:cNvPr id="277" name="Google Shape;277;p2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6975" y="1067901"/>
                <a:ext cx="7527501" cy="2992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78" name="Google Shape;278;p21"/>
              <p:cNvGrpSpPr/>
              <p:nvPr/>
            </p:nvGrpSpPr>
            <p:grpSpPr>
              <a:xfrm>
                <a:off x="7290050" y="1289318"/>
                <a:ext cx="799500" cy="885636"/>
                <a:chOff x="8416875" y="812452"/>
                <a:chExt cx="799500" cy="808800"/>
              </a:xfrm>
            </p:grpSpPr>
            <p:sp>
              <p:nvSpPr>
                <p:cNvPr id="279" name="Google Shape;279;p21"/>
                <p:cNvSpPr txBox="1"/>
                <p:nvPr/>
              </p:nvSpPr>
              <p:spPr>
                <a:xfrm>
                  <a:off x="8416875" y="812452"/>
                  <a:ext cx="799500" cy="27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latin typeface="Roboto"/>
                      <a:ea typeface="Roboto"/>
                      <a:cs typeface="Roboto"/>
                      <a:sym typeface="Roboto"/>
                    </a:rPr>
                    <a:t>RS(3,2)</a:t>
                  </a:r>
                  <a:endParaRPr sz="8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80" name="Google Shape;280;p21"/>
                <p:cNvSpPr txBox="1"/>
                <p:nvPr/>
              </p:nvSpPr>
              <p:spPr>
                <a:xfrm>
                  <a:off x="8416875" y="1000652"/>
                  <a:ext cx="799500" cy="27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latin typeface="Roboto"/>
                      <a:ea typeface="Roboto"/>
                      <a:cs typeface="Roboto"/>
                      <a:sym typeface="Roboto"/>
                    </a:rPr>
                    <a:t>RS(6,3)</a:t>
                  </a:r>
                  <a:endParaRPr sz="8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81" name="Google Shape;281;p21"/>
                <p:cNvSpPr txBox="1"/>
                <p:nvPr/>
              </p:nvSpPr>
              <p:spPr>
                <a:xfrm>
                  <a:off x="8416875" y="1176877"/>
                  <a:ext cx="799500" cy="27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latin typeface="Roboto"/>
                      <a:ea typeface="Roboto"/>
                      <a:cs typeface="Roboto"/>
                      <a:sym typeface="Roboto"/>
                    </a:rPr>
                    <a:t>3x replication</a:t>
                  </a:r>
                  <a:endParaRPr sz="8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82" name="Google Shape;282;p21"/>
                <p:cNvSpPr txBox="1"/>
                <p:nvPr/>
              </p:nvSpPr>
              <p:spPr>
                <a:xfrm>
                  <a:off x="8416875" y="1346752"/>
                  <a:ext cx="799500" cy="27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latin typeface="Roboto"/>
                      <a:ea typeface="Roboto"/>
                      <a:cs typeface="Roboto"/>
                      <a:sym typeface="Roboto"/>
                    </a:rPr>
                    <a:t>RS(10,4)</a:t>
                  </a:r>
                  <a:endParaRPr sz="8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cxnSp>
          <p:nvCxnSpPr>
            <p:cNvPr id="283" name="Google Shape;283;p21"/>
            <p:cNvCxnSpPr/>
            <p:nvPr/>
          </p:nvCxnSpPr>
          <p:spPr>
            <a:xfrm>
              <a:off x="977450" y="1594300"/>
              <a:ext cx="588300" cy="960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1"/>
            <p:cNvCxnSpPr/>
            <p:nvPr/>
          </p:nvCxnSpPr>
          <p:spPr>
            <a:xfrm>
              <a:off x="977450" y="1775150"/>
              <a:ext cx="588300" cy="960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1"/>
            <p:cNvCxnSpPr/>
            <p:nvPr/>
          </p:nvCxnSpPr>
          <p:spPr>
            <a:xfrm>
              <a:off x="1546850" y="1613275"/>
              <a:ext cx="0" cy="16140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1"/>
            <p:cNvCxnSpPr/>
            <p:nvPr/>
          </p:nvCxnSpPr>
          <p:spPr>
            <a:xfrm>
              <a:off x="3938150" y="2486250"/>
              <a:ext cx="300" cy="18030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1"/>
            <p:cNvCxnSpPr/>
            <p:nvPr/>
          </p:nvCxnSpPr>
          <p:spPr>
            <a:xfrm>
              <a:off x="6861175" y="3359400"/>
              <a:ext cx="900" cy="20460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1"/>
            <p:cNvCxnSpPr/>
            <p:nvPr/>
          </p:nvCxnSpPr>
          <p:spPr>
            <a:xfrm rot="10800000" flipH="1">
              <a:off x="977450" y="2486250"/>
              <a:ext cx="2960700" cy="480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1"/>
            <p:cNvCxnSpPr/>
            <p:nvPr/>
          </p:nvCxnSpPr>
          <p:spPr>
            <a:xfrm>
              <a:off x="977450" y="2663800"/>
              <a:ext cx="2970300" cy="270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1"/>
            <p:cNvCxnSpPr/>
            <p:nvPr/>
          </p:nvCxnSpPr>
          <p:spPr>
            <a:xfrm rot="10800000" flipH="1">
              <a:off x="982250" y="3368900"/>
              <a:ext cx="5878800" cy="930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1"/>
            <p:cNvCxnSpPr/>
            <p:nvPr/>
          </p:nvCxnSpPr>
          <p:spPr>
            <a:xfrm>
              <a:off x="982250" y="3554850"/>
              <a:ext cx="5888400" cy="13200"/>
            </a:xfrm>
            <a:prstGeom prst="straightConnector1">
              <a:avLst/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2" name="Google Shape;292;p21"/>
          <p:cNvSpPr txBox="1"/>
          <p:nvPr/>
        </p:nvSpPr>
        <p:spPr>
          <a:xfrm>
            <a:off x="3303538" y="4164300"/>
            <a:ext cx="1553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(Lower is better)</a:t>
            </a:r>
            <a:endParaRPr/>
          </a:p>
        </p:txBody>
      </p:sp>
      <p:sp>
        <p:nvSpPr>
          <p:cNvPr id="25" name="Google Shape;245;p18"/>
          <p:cNvSpPr txBox="1"/>
          <p:nvPr/>
        </p:nvSpPr>
        <p:spPr>
          <a:xfrm>
            <a:off x="2688304" y="1301567"/>
            <a:ext cx="4252376" cy="672745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Storage Cost </a:t>
            </a:r>
            <a:r>
              <a:rPr lang="en" sz="2600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&lt; 60% </a:t>
            </a:r>
            <a:r>
              <a:rPr lang="en" sz="26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with EC</a:t>
            </a:r>
            <a:endParaRPr sz="2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11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body" idx="4294967295"/>
          </p:nvPr>
        </p:nvSpPr>
        <p:spPr>
          <a:xfrm>
            <a:off x="293825" y="-47750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 dirty="0">
                <a:solidFill>
                  <a:srgbClr val="FFFFFF"/>
                </a:solidFill>
              </a:rPr>
              <a:t>But with small datasets …</a:t>
            </a:r>
            <a:endParaRPr sz="4000" b="1" dirty="0">
              <a:solidFill>
                <a:srgbClr val="FFFFFF"/>
              </a:solidFill>
            </a:endParaRPr>
          </a:p>
        </p:txBody>
      </p:sp>
      <p:grpSp>
        <p:nvGrpSpPr>
          <p:cNvPr id="300" name="Google Shape;300;p22"/>
          <p:cNvGrpSpPr/>
          <p:nvPr/>
        </p:nvGrpSpPr>
        <p:grpSpPr>
          <a:xfrm>
            <a:off x="381960" y="1045029"/>
            <a:ext cx="5673675" cy="3755619"/>
            <a:chOff x="1362180" y="1131480"/>
            <a:chExt cx="5661220" cy="3072010"/>
          </a:xfrm>
        </p:grpSpPr>
        <p:grpSp>
          <p:nvGrpSpPr>
            <p:cNvPr id="301" name="Google Shape;301;p22"/>
            <p:cNvGrpSpPr/>
            <p:nvPr/>
          </p:nvGrpSpPr>
          <p:grpSpPr>
            <a:xfrm>
              <a:off x="1362180" y="1131480"/>
              <a:ext cx="5661220" cy="2935788"/>
              <a:chOff x="1341055" y="1131480"/>
              <a:chExt cx="5661220" cy="2935788"/>
            </a:xfrm>
          </p:grpSpPr>
          <p:pic>
            <p:nvPicPr>
              <p:cNvPr id="302" name="Google Shape;302;p22"/>
              <p:cNvPicPr preferRelativeResize="0"/>
              <p:nvPr/>
            </p:nvPicPr>
            <p:blipFill rotWithShape="1">
              <a:blip r:embed="rId3">
                <a:alphaModFix/>
              </a:blip>
              <a:srcRect l="2350" t="7817" r="2853"/>
              <a:stretch/>
            </p:blipFill>
            <p:spPr>
              <a:xfrm>
                <a:off x="1341055" y="1131480"/>
                <a:ext cx="5606441" cy="29357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3" name="Google Shape;303;p22"/>
              <p:cNvSpPr txBox="1"/>
              <p:nvPr/>
            </p:nvSpPr>
            <p:spPr>
              <a:xfrm>
                <a:off x="6315875" y="1288500"/>
                <a:ext cx="6864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latin typeface="Roboto"/>
                    <a:ea typeface="Roboto"/>
                    <a:cs typeface="Roboto"/>
                    <a:sym typeface="Roboto"/>
                  </a:rPr>
                  <a:t>3x repl.</a:t>
                </a: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4" name="Google Shape;304;p22"/>
              <p:cNvSpPr txBox="1"/>
              <p:nvPr/>
            </p:nvSpPr>
            <p:spPr>
              <a:xfrm>
                <a:off x="6315875" y="1451450"/>
                <a:ext cx="6864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latin typeface="Roboto"/>
                    <a:ea typeface="Roboto"/>
                    <a:cs typeface="Roboto"/>
                    <a:sym typeface="Roboto"/>
                  </a:rPr>
                  <a:t>RS(6,3)</a:t>
                </a: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5" name="Google Shape;305;p22"/>
            <p:cNvSpPr txBox="1"/>
            <p:nvPr/>
          </p:nvSpPr>
          <p:spPr>
            <a:xfrm>
              <a:off x="3369198" y="3904990"/>
              <a:ext cx="1419600" cy="2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(Lower is better)</a:t>
              </a:r>
              <a:endParaRPr sz="1200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 flipV="1">
            <a:off x="1387930" y="1278598"/>
            <a:ext cx="400049" cy="15325"/>
          </a:xfrm>
          <a:prstGeom prst="straightConnector1">
            <a:avLst/>
          </a:prstGeom>
          <a:ln w="28575" cmpd="sng">
            <a:solidFill>
              <a:srgbClr val="00B0F0">
                <a:alpha val="4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787979" y="1775965"/>
            <a:ext cx="400049" cy="15325"/>
          </a:xfrm>
          <a:prstGeom prst="straightConnector1">
            <a:avLst/>
          </a:prstGeom>
          <a:ln w="28575" cmpd="sng">
            <a:solidFill>
              <a:srgbClr val="00B0F0">
                <a:alpha val="4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6109" y="2254936"/>
            <a:ext cx="400049" cy="15325"/>
          </a:xfrm>
          <a:prstGeom prst="straightConnector1">
            <a:avLst/>
          </a:prstGeom>
          <a:ln w="28575" cmpd="sng">
            <a:solidFill>
              <a:srgbClr val="00B0F0">
                <a:alpha val="4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696777" y="2668613"/>
            <a:ext cx="400049" cy="15325"/>
          </a:xfrm>
          <a:prstGeom prst="straightConnector1">
            <a:avLst/>
          </a:prstGeom>
          <a:ln w="28575" cmpd="sng">
            <a:solidFill>
              <a:srgbClr val="00B0F0">
                <a:alpha val="4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2;p23"/>
          <p:cNvSpPr txBox="1"/>
          <p:nvPr/>
        </p:nvSpPr>
        <p:spPr>
          <a:xfrm>
            <a:off x="6055635" y="1929145"/>
            <a:ext cx="3042329" cy="2068697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EC is not recommended for small datasets especially  for the files smaller than the stripe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3E4A90-CB96-C44A-96D5-F91D4FE278D4}"/>
              </a:ext>
            </a:extLst>
          </p:cNvPr>
          <p:cNvSpPr/>
          <p:nvPr/>
        </p:nvSpPr>
        <p:spPr>
          <a:xfrm>
            <a:off x="3891022" y="4679435"/>
            <a:ext cx="299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** Hadoop is not for small datasets</a:t>
            </a:r>
            <a:endParaRPr lang="en-US" dirty="0">
              <a:solidFill>
                <a:srgbClr val="FF572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12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>
            <a:spLocks noGrp="1"/>
          </p:cNvSpPr>
          <p:nvPr>
            <p:ph type="body" idx="4294967295"/>
          </p:nvPr>
        </p:nvSpPr>
        <p:spPr>
          <a:xfrm>
            <a:off x="293825" y="-47750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>
                <a:solidFill>
                  <a:srgbClr val="FFFFFF"/>
                </a:solidFill>
              </a:rPr>
              <a:t>Evaluation Results</a:t>
            </a:r>
            <a:endParaRPr sz="4000" b="1">
              <a:solidFill>
                <a:srgbClr val="FFFFFF"/>
              </a:solidFill>
            </a:endParaRPr>
          </a:p>
        </p:txBody>
      </p:sp>
      <p:grpSp>
        <p:nvGrpSpPr>
          <p:cNvPr id="312" name="Google Shape;312;p23"/>
          <p:cNvGrpSpPr/>
          <p:nvPr/>
        </p:nvGrpSpPr>
        <p:grpSpPr>
          <a:xfrm>
            <a:off x="1219499" y="1056172"/>
            <a:ext cx="5085680" cy="3191969"/>
            <a:chOff x="121138" y="1239150"/>
            <a:chExt cx="4293524" cy="2624327"/>
          </a:xfrm>
        </p:grpSpPr>
        <p:grpSp>
          <p:nvGrpSpPr>
            <p:cNvPr id="313" name="Google Shape;313;p23"/>
            <p:cNvGrpSpPr/>
            <p:nvPr/>
          </p:nvGrpSpPr>
          <p:grpSpPr>
            <a:xfrm>
              <a:off x="121138" y="1239150"/>
              <a:ext cx="4293524" cy="2624327"/>
              <a:chOff x="121138" y="1239150"/>
              <a:chExt cx="4293524" cy="2624327"/>
            </a:xfrm>
          </p:grpSpPr>
          <p:grpSp>
            <p:nvGrpSpPr>
              <p:cNvPr id="314" name="Google Shape;314;p23"/>
              <p:cNvGrpSpPr/>
              <p:nvPr/>
            </p:nvGrpSpPr>
            <p:grpSpPr>
              <a:xfrm>
                <a:off x="121138" y="1239150"/>
                <a:ext cx="4293524" cy="2624327"/>
                <a:chOff x="-808950" y="1246650"/>
                <a:chExt cx="4293524" cy="2624327"/>
              </a:xfrm>
            </p:grpSpPr>
            <p:pic>
              <p:nvPicPr>
                <p:cNvPr id="315" name="Google Shape;315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4470"/>
                <a:stretch/>
              </p:blipFill>
              <p:spPr>
                <a:xfrm>
                  <a:off x="-808950" y="1246650"/>
                  <a:ext cx="4293524" cy="26243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16" name="Google Shape;316;p23"/>
                <p:cNvGrpSpPr/>
                <p:nvPr/>
              </p:nvGrpSpPr>
              <p:grpSpPr>
                <a:xfrm>
                  <a:off x="2822325" y="1511562"/>
                  <a:ext cx="642300" cy="754801"/>
                  <a:chOff x="3833075" y="1477524"/>
                  <a:chExt cx="642300" cy="754801"/>
                </a:xfrm>
              </p:grpSpPr>
              <p:sp>
                <p:nvSpPr>
                  <p:cNvPr id="317" name="Google Shape;317;p23"/>
                  <p:cNvSpPr txBox="1"/>
                  <p:nvPr/>
                </p:nvSpPr>
                <p:spPr>
                  <a:xfrm>
                    <a:off x="3833075" y="1646550"/>
                    <a:ext cx="625200" cy="173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latin typeface="Roboto"/>
                        <a:ea typeface="Roboto"/>
                        <a:cs typeface="Roboto"/>
                        <a:sym typeface="Roboto"/>
                      </a:rPr>
                      <a:t>RS(6,3)</a:t>
                    </a:r>
                    <a:endParaRPr sz="800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18" name="Google Shape;318;p23"/>
                  <p:cNvSpPr txBox="1"/>
                  <p:nvPr/>
                </p:nvSpPr>
                <p:spPr>
                  <a:xfrm>
                    <a:off x="3833075" y="1477524"/>
                    <a:ext cx="642300" cy="286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latin typeface="Roboto"/>
                        <a:ea typeface="Roboto"/>
                        <a:cs typeface="Roboto"/>
                        <a:sym typeface="Roboto"/>
                      </a:rPr>
                      <a:t>RS(3,2)</a:t>
                    </a:r>
                    <a:endParaRPr sz="800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19" name="Google Shape;319;p23"/>
                  <p:cNvSpPr txBox="1"/>
                  <p:nvPr/>
                </p:nvSpPr>
                <p:spPr>
                  <a:xfrm>
                    <a:off x="3833075" y="1808575"/>
                    <a:ext cx="642300" cy="19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latin typeface="Roboto"/>
                        <a:ea typeface="Roboto"/>
                        <a:cs typeface="Roboto"/>
                        <a:sym typeface="Roboto"/>
                      </a:rPr>
                      <a:t>3x repl.</a:t>
                    </a:r>
                    <a:endParaRPr sz="800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20" name="Google Shape;320;p23"/>
                  <p:cNvSpPr txBox="1"/>
                  <p:nvPr/>
                </p:nvSpPr>
                <p:spPr>
                  <a:xfrm>
                    <a:off x="3833075" y="1945825"/>
                    <a:ext cx="642300" cy="286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latin typeface="Roboto"/>
                        <a:ea typeface="Roboto"/>
                        <a:cs typeface="Roboto"/>
                        <a:sym typeface="Roboto"/>
                      </a:rPr>
                      <a:t>RS(10,4)</a:t>
                    </a:r>
                    <a:endParaRPr sz="800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  <p:cxnSp>
            <p:nvCxnSpPr>
              <p:cNvPr id="321" name="Google Shape;321;p23"/>
              <p:cNvCxnSpPr/>
              <p:nvPr/>
            </p:nvCxnSpPr>
            <p:spPr>
              <a:xfrm>
                <a:off x="607350" y="1765125"/>
                <a:ext cx="816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23"/>
              <p:cNvCxnSpPr/>
              <p:nvPr/>
            </p:nvCxnSpPr>
            <p:spPr>
              <a:xfrm>
                <a:off x="606125" y="1938550"/>
                <a:ext cx="816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23"/>
              <p:cNvCxnSpPr/>
              <p:nvPr/>
            </p:nvCxnSpPr>
            <p:spPr>
              <a:xfrm>
                <a:off x="607350" y="2467925"/>
                <a:ext cx="1138800" cy="9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3"/>
              <p:cNvCxnSpPr/>
              <p:nvPr/>
            </p:nvCxnSpPr>
            <p:spPr>
              <a:xfrm>
                <a:off x="607350" y="2610850"/>
                <a:ext cx="1138800" cy="9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23"/>
              <p:cNvCxnSpPr/>
              <p:nvPr/>
            </p:nvCxnSpPr>
            <p:spPr>
              <a:xfrm rot="10800000" flipH="1">
                <a:off x="607350" y="3179088"/>
                <a:ext cx="1290600" cy="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23"/>
              <p:cNvCxnSpPr/>
              <p:nvPr/>
            </p:nvCxnSpPr>
            <p:spPr>
              <a:xfrm rot="10800000" flipH="1">
                <a:off x="607350" y="3326688"/>
                <a:ext cx="1290600" cy="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23"/>
              <p:cNvCxnSpPr/>
              <p:nvPr/>
            </p:nvCxnSpPr>
            <p:spPr>
              <a:xfrm rot="10800000">
                <a:off x="1404500" y="1774650"/>
                <a:ext cx="0" cy="151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23"/>
              <p:cNvCxnSpPr/>
              <p:nvPr/>
            </p:nvCxnSpPr>
            <p:spPr>
              <a:xfrm rot="10800000">
                <a:off x="1746150" y="2468050"/>
                <a:ext cx="0" cy="151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23"/>
              <p:cNvCxnSpPr/>
              <p:nvPr/>
            </p:nvCxnSpPr>
            <p:spPr>
              <a:xfrm rot="10800000">
                <a:off x="1897950" y="3180000"/>
                <a:ext cx="0" cy="151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30" name="Google Shape;330;p23"/>
            <p:cNvSpPr txBox="1"/>
            <p:nvPr/>
          </p:nvSpPr>
          <p:spPr>
            <a:xfrm>
              <a:off x="1725375" y="1401625"/>
              <a:ext cx="1553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(Lower is better)</a:t>
              </a:r>
              <a:endParaRPr sz="1200"/>
            </a:p>
          </p:txBody>
        </p:sp>
      </p:grpSp>
      <p:sp>
        <p:nvSpPr>
          <p:cNvPr id="25" name="Google Shape;259;p19"/>
          <p:cNvSpPr txBox="1"/>
          <p:nvPr/>
        </p:nvSpPr>
        <p:spPr>
          <a:xfrm>
            <a:off x="1793966" y="4348832"/>
            <a:ext cx="4120838" cy="648616"/>
          </a:xfrm>
          <a:prstGeom prst="rect">
            <a:avLst/>
          </a:prstGeom>
          <a:solidFill>
            <a:srgbClr val="FF572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40-50% slower with EC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13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>
            <a:spLocks noGrp="1"/>
          </p:cNvSpPr>
          <p:nvPr>
            <p:ph type="body" idx="4294967295"/>
          </p:nvPr>
        </p:nvSpPr>
        <p:spPr>
          <a:xfrm>
            <a:off x="293825" y="-47750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>
                <a:solidFill>
                  <a:srgbClr val="FFFFFF"/>
                </a:solidFill>
              </a:rPr>
              <a:t>Evaluation Results</a:t>
            </a:r>
            <a:endParaRPr sz="4000" b="1">
              <a:solidFill>
                <a:srgbClr val="FFFFFF"/>
              </a:solidFill>
            </a:endParaRPr>
          </a:p>
        </p:txBody>
      </p:sp>
      <p:grpSp>
        <p:nvGrpSpPr>
          <p:cNvPr id="339" name="Google Shape;339;p24"/>
          <p:cNvGrpSpPr/>
          <p:nvPr/>
        </p:nvGrpSpPr>
        <p:grpSpPr>
          <a:xfrm>
            <a:off x="1190911" y="952701"/>
            <a:ext cx="5273045" cy="3238095"/>
            <a:chOff x="4475375" y="1252125"/>
            <a:chExt cx="4604475" cy="2598375"/>
          </a:xfrm>
        </p:grpSpPr>
        <p:grpSp>
          <p:nvGrpSpPr>
            <p:cNvPr id="340" name="Google Shape;340;p24"/>
            <p:cNvGrpSpPr/>
            <p:nvPr/>
          </p:nvGrpSpPr>
          <p:grpSpPr>
            <a:xfrm>
              <a:off x="4475375" y="1252125"/>
              <a:ext cx="4604475" cy="2598375"/>
              <a:chOff x="4475375" y="1259625"/>
              <a:chExt cx="4604475" cy="2598375"/>
            </a:xfrm>
          </p:grpSpPr>
          <p:grpSp>
            <p:nvGrpSpPr>
              <p:cNvPr id="341" name="Google Shape;341;p24"/>
              <p:cNvGrpSpPr/>
              <p:nvPr/>
            </p:nvGrpSpPr>
            <p:grpSpPr>
              <a:xfrm>
                <a:off x="4475375" y="1259625"/>
                <a:ext cx="4604475" cy="2598375"/>
                <a:chOff x="4475375" y="1259625"/>
                <a:chExt cx="4604475" cy="2598375"/>
              </a:xfrm>
            </p:grpSpPr>
            <p:pic>
              <p:nvPicPr>
                <p:cNvPr id="342" name="Google Shape;342;p2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475375" y="1259625"/>
                  <a:ext cx="4589151" cy="259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43" name="Google Shape;343;p24"/>
                <p:cNvGrpSpPr/>
                <p:nvPr/>
              </p:nvGrpSpPr>
              <p:grpSpPr>
                <a:xfrm>
                  <a:off x="8416250" y="1798050"/>
                  <a:ext cx="663600" cy="622050"/>
                  <a:chOff x="8416250" y="1798050"/>
                  <a:chExt cx="663600" cy="622050"/>
                </a:xfrm>
              </p:grpSpPr>
              <p:sp>
                <p:nvSpPr>
                  <p:cNvPr id="344" name="Google Shape;344;p24"/>
                  <p:cNvSpPr txBox="1"/>
                  <p:nvPr/>
                </p:nvSpPr>
                <p:spPr>
                  <a:xfrm>
                    <a:off x="8416250" y="1979850"/>
                    <a:ext cx="548700" cy="247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latin typeface="Roboto"/>
                        <a:ea typeface="Roboto"/>
                        <a:cs typeface="Roboto"/>
                        <a:sym typeface="Roboto"/>
                      </a:rPr>
                      <a:t>RS(6,3)</a:t>
                    </a:r>
                    <a:endParaRPr sz="800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45" name="Google Shape;345;p24"/>
                  <p:cNvSpPr txBox="1"/>
                  <p:nvPr/>
                </p:nvSpPr>
                <p:spPr>
                  <a:xfrm>
                    <a:off x="8416250" y="1798050"/>
                    <a:ext cx="663600" cy="19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latin typeface="Roboto"/>
                        <a:ea typeface="Roboto"/>
                        <a:cs typeface="Roboto"/>
                        <a:sym typeface="Roboto"/>
                      </a:rPr>
                      <a:t>RS(3,2)</a:t>
                    </a:r>
                    <a:endParaRPr sz="800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346" name="Google Shape;346;p24"/>
                  <p:cNvSpPr txBox="1"/>
                  <p:nvPr/>
                </p:nvSpPr>
                <p:spPr>
                  <a:xfrm>
                    <a:off x="8426900" y="2133600"/>
                    <a:ext cx="642300" cy="286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latin typeface="Roboto"/>
                        <a:ea typeface="Roboto"/>
                        <a:cs typeface="Roboto"/>
                        <a:sym typeface="Roboto"/>
                      </a:rPr>
                      <a:t>3x repl.</a:t>
                    </a:r>
                    <a:endParaRPr sz="800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  <p:cxnSp>
            <p:nvCxnSpPr>
              <p:cNvPr id="347" name="Google Shape;347;p24"/>
              <p:cNvCxnSpPr/>
              <p:nvPr/>
            </p:nvCxnSpPr>
            <p:spPr>
              <a:xfrm rot="10800000" flipH="1">
                <a:off x="5038450" y="2248975"/>
                <a:ext cx="418200" cy="3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4"/>
              <p:cNvCxnSpPr/>
              <p:nvPr/>
            </p:nvCxnSpPr>
            <p:spPr>
              <a:xfrm>
                <a:off x="5029625" y="2514800"/>
                <a:ext cx="436800" cy="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24"/>
              <p:cNvCxnSpPr/>
              <p:nvPr/>
            </p:nvCxnSpPr>
            <p:spPr>
              <a:xfrm>
                <a:off x="5466150" y="2239600"/>
                <a:ext cx="0" cy="284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24"/>
              <p:cNvCxnSpPr/>
              <p:nvPr/>
            </p:nvCxnSpPr>
            <p:spPr>
              <a:xfrm rot="10800000" flipH="1">
                <a:off x="5039100" y="3150325"/>
                <a:ext cx="3036900" cy="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24"/>
              <p:cNvCxnSpPr/>
              <p:nvPr/>
            </p:nvCxnSpPr>
            <p:spPr>
              <a:xfrm>
                <a:off x="5039100" y="3397375"/>
                <a:ext cx="3036900" cy="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24"/>
              <p:cNvCxnSpPr/>
              <p:nvPr/>
            </p:nvCxnSpPr>
            <p:spPr>
              <a:xfrm>
                <a:off x="8075875" y="3160125"/>
                <a:ext cx="300" cy="251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74EA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53" name="Google Shape;353;p24"/>
            <p:cNvSpPr txBox="1"/>
            <p:nvPr/>
          </p:nvSpPr>
          <p:spPr>
            <a:xfrm>
              <a:off x="6338025" y="1653738"/>
              <a:ext cx="1553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(Lower is better)</a:t>
              </a:r>
              <a:endParaRPr sz="1200"/>
            </a:p>
          </p:txBody>
        </p:sp>
      </p:grpSp>
      <p:sp>
        <p:nvSpPr>
          <p:cNvPr id="21" name="Google Shape;288;p19"/>
          <p:cNvSpPr txBox="1"/>
          <p:nvPr/>
        </p:nvSpPr>
        <p:spPr>
          <a:xfrm>
            <a:off x="6902825" y="728950"/>
            <a:ext cx="1991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dirty="0">
                <a:solidFill>
                  <a:srgbClr val="00AEEF"/>
                </a:solidFill>
              </a:rPr>
              <a:t>   </a:t>
            </a:r>
            <a:r>
              <a:rPr lang="en" sz="1800" b="1" dirty="0">
                <a:solidFill>
                  <a:srgbClr val="00AEEF"/>
                </a:solidFill>
              </a:rPr>
              <a:t> </a:t>
            </a:r>
            <a:r>
              <a:rPr lang="en" sz="1800" dirty="0">
                <a:solidFill>
                  <a:srgbClr val="00AEEF"/>
                </a:solidFill>
              </a:rPr>
              <a:t> </a:t>
            </a:r>
            <a:r>
              <a:rPr lang="en" sz="1800" b="1" dirty="0">
                <a:solidFill>
                  <a:srgbClr val="00AEEF"/>
                </a:solidFill>
              </a:rPr>
              <a:t>Intel® ISA-L</a:t>
            </a:r>
            <a:endParaRPr sz="1800" b="1" dirty="0">
              <a:solidFill>
                <a:srgbClr val="00AEEF"/>
              </a:solidFill>
            </a:endParaRPr>
          </a:p>
        </p:txBody>
      </p:sp>
      <p:sp>
        <p:nvSpPr>
          <p:cNvPr id="22" name="Google Shape;287;p19"/>
          <p:cNvSpPr txBox="1"/>
          <p:nvPr/>
        </p:nvSpPr>
        <p:spPr>
          <a:xfrm>
            <a:off x="1997758" y="4299885"/>
            <a:ext cx="3764311" cy="639560"/>
          </a:xfrm>
          <a:prstGeom prst="rect">
            <a:avLst/>
          </a:prstGeom>
          <a:solidFill>
            <a:srgbClr val="FF572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bg1"/>
                </a:solidFill>
              </a:rPr>
              <a:t> </a:t>
            </a:r>
            <a:r>
              <a:rPr lang="en" sz="3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2x faster with EC 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14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>
            <a:spLocks noGrp="1"/>
          </p:cNvSpPr>
          <p:nvPr>
            <p:ph type="body" idx="4294967295"/>
          </p:nvPr>
        </p:nvSpPr>
        <p:spPr>
          <a:xfrm>
            <a:off x="293825" y="-47750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 dirty="0">
                <a:solidFill>
                  <a:srgbClr val="FFFFFF"/>
                </a:solidFill>
              </a:rPr>
              <a:t>TPC-DS benchmark test</a:t>
            </a:r>
            <a:endParaRPr sz="4000" b="1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7" y="1120574"/>
            <a:ext cx="4071919" cy="2904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15" y="1117300"/>
            <a:ext cx="4029800" cy="2904205"/>
          </a:xfrm>
          <a:prstGeom prst="rect">
            <a:avLst/>
          </a:prstGeom>
        </p:spPr>
      </p:pic>
      <p:sp>
        <p:nvSpPr>
          <p:cNvPr id="29" name="Google Shape;287;p19"/>
          <p:cNvSpPr txBox="1"/>
          <p:nvPr/>
        </p:nvSpPr>
        <p:spPr>
          <a:xfrm>
            <a:off x="1209888" y="4150149"/>
            <a:ext cx="2097078" cy="835125"/>
          </a:xfrm>
          <a:prstGeom prst="rect">
            <a:avLst/>
          </a:prstGeom>
          <a:solidFill>
            <a:srgbClr val="FF572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A</a:t>
            </a:r>
            <a:r>
              <a:rPr lang="en" sz="20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vg. exec. </a:t>
            </a:r>
            <a:r>
              <a:rPr lang="en-GB" sz="20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t</a:t>
            </a:r>
            <a:r>
              <a:rPr lang="en" sz="20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ime: ~16 min.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31" name="Google Shape;287;p19"/>
          <p:cNvSpPr txBox="1"/>
          <p:nvPr/>
        </p:nvSpPr>
        <p:spPr>
          <a:xfrm>
            <a:off x="6015071" y="1412097"/>
            <a:ext cx="1664514" cy="643584"/>
          </a:xfrm>
          <a:prstGeom prst="rect">
            <a:avLst/>
          </a:prstGeom>
          <a:solidFill>
            <a:srgbClr val="FF572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A</a:t>
            </a:r>
            <a:r>
              <a:rPr lang="en" sz="16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vg. exec. </a:t>
            </a:r>
            <a:r>
              <a:rPr lang="en-GB" sz="16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t</a:t>
            </a:r>
            <a:r>
              <a:rPr lang="en" sz="16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ime: ~40 min.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2" name="Google Shape;287;p19"/>
          <p:cNvSpPr txBox="1"/>
          <p:nvPr/>
        </p:nvSpPr>
        <p:spPr>
          <a:xfrm>
            <a:off x="6015071" y="2572676"/>
            <a:ext cx="1664514" cy="643584"/>
          </a:xfrm>
          <a:prstGeom prst="rect">
            <a:avLst/>
          </a:prstGeom>
          <a:solidFill>
            <a:srgbClr val="FF572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A</a:t>
            </a:r>
            <a:r>
              <a:rPr lang="en" sz="16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vg. exec. </a:t>
            </a:r>
            <a:r>
              <a:rPr lang="en-GB" sz="16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t</a:t>
            </a:r>
            <a:r>
              <a:rPr lang="en" sz="1600" b="1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ime: ~80 min.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15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4" name="Google Shape;298;p20"/>
          <p:cNvSpPr txBox="1"/>
          <p:nvPr/>
        </p:nvSpPr>
        <p:spPr>
          <a:xfrm>
            <a:off x="5022297" y="728950"/>
            <a:ext cx="39108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17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TPC-DS: decision support benchmark   </a:t>
            </a:r>
            <a:endParaRPr sz="1700" dirty="0">
              <a:solidFill>
                <a:srgbClr val="19AF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>
            <a:spLocks noGrp="1"/>
          </p:cNvSpPr>
          <p:nvPr>
            <p:ph type="body" idx="4294967295"/>
          </p:nvPr>
        </p:nvSpPr>
        <p:spPr>
          <a:xfrm>
            <a:off x="293825" y="-47750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>
                <a:solidFill>
                  <a:srgbClr val="FFFFFF"/>
                </a:solidFill>
              </a:rPr>
              <a:t>Evaluation Results</a:t>
            </a:r>
            <a:endParaRPr sz="4000" b="1">
              <a:solidFill>
                <a:srgbClr val="FFFFFF"/>
              </a:solidFill>
            </a:endParaRPr>
          </a:p>
        </p:txBody>
      </p:sp>
      <p:grpSp>
        <p:nvGrpSpPr>
          <p:cNvPr id="6" name="Google Shape;294;p20"/>
          <p:cNvGrpSpPr/>
          <p:nvPr/>
        </p:nvGrpSpPr>
        <p:grpSpPr>
          <a:xfrm>
            <a:off x="367281" y="802504"/>
            <a:ext cx="4691224" cy="3868801"/>
            <a:chOff x="687766" y="1095075"/>
            <a:chExt cx="4543998" cy="3795175"/>
          </a:xfrm>
        </p:grpSpPr>
        <p:pic>
          <p:nvPicPr>
            <p:cNvPr id="7" name="Google Shape;29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7766" y="1095075"/>
              <a:ext cx="4543998" cy="379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96;p20"/>
            <p:cNvSpPr txBox="1"/>
            <p:nvPr/>
          </p:nvSpPr>
          <p:spPr>
            <a:xfrm>
              <a:off x="1647275" y="4446950"/>
              <a:ext cx="9639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Parquet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297;p20"/>
            <p:cNvSpPr txBox="1"/>
            <p:nvPr/>
          </p:nvSpPr>
          <p:spPr>
            <a:xfrm>
              <a:off x="3756700" y="444695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Json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" name="Google Shape;300;p20"/>
          <p:cNvSpPr txBox="1"/>
          <p:nvPr/>
        </p:nvSpPr>
        <p:spPr>
          <a:xfrm>
            <a:off x="5132300" y="1444841"/>
            <a:ext cx="3910800" cy="997200"/>
          </a:xfrm>
          <a:prstGeom prst="rect">
            <a:avLst/>
          </a:prstGeom>
          <a:solidFill>
            <a:srgbClr val="FF572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Unoptimized file formats should be avoided with EC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9" name="Google Shape;301;p20"/>
          <p:cNvSpPr txBox="1"/>
          <p:nvPr/>
        </p:nvSpPr>
        <p:spPr>
          <a:xfrm>
            <a:off x="5155850" y="2695970"/>
            <a:ext cx="3863700" cy="1860000"/>
          </a:xfrm>
          <a:prstGeom prst="rect">
            <a:avLst/>
          </a:prstGeom>
          <a:solidFill>
            <a:srgbClr val="FF572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Performance with optimized file formats is the same for both replication policies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16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2" name="Google Shape;2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400" y="864163"/>
            <a:ext cx="632050" cy="3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9AF9B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91079" y="323342"/>
            <a:ext cx="8707800" cy="23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Triple NameNode Feature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17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67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>
            <a:spLocks noGrp="1"/>
          </p:cNvSpPr>
          <p:nvPr>
            <p:ph type="body" idx="4294967295"/>
          </p:nvPr>
        </p:nvSpPr>
        <p:spPr>
          <a:xfrm>
            <a:off x="293824" y="-47750"/>
            <a:ext cx="8605247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 dirty="0">
                <a:solidFill>
                  <a:srgbClr val="FFFFFF"/>
                </a:solidFill>
              </a:rPr>
              <a:t>Current NameNode Architecture</a:t>
            </a:r>
            <a:endParaRPr sz="4000" b="1" dirty="0">
              <a:solidFill>
                <a:srgbClr val="FFFFFF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3982800" y="3107925"/>
            <a:ext cx="1178400" cy="615900"/>
          </a:xfrm>
          <a:prstGeom prst="roundRect">
            <a:avLst>
              <a:gd name="adj" fmla="val 16667"/>
            </a:avLst>
          </a:prstGeom>
          <a:solidFill>
            <a:srgbClr val="FF5722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NN  Standby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2232175" y="3102164"/>
            <a:ext cx="1178400" cy="615900"/>
          </a:xfrm>
          <a:prstGeom prst="roundRect">
            <a:avLst>
              <a:gd name="adj" fmla="val 16667"/>
            </a:avLst>
          </a:prstGeom>
          <a:solidFill>
            <a:srgbClr val="FF5722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NN     Active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2058725" y="4220750"/>
            <a:ext cx="915900" cy="615900"/>
          </a:xfrm>
          <a:prstGeom prst="roundRect">
            <a:avLst>
              <a:gd name="adj" fmla="val 16667"/>
            </a:avLst>
          </a:prstGeom>
          <a:solidFill>
            <a:srgbClr val="19AF9B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DN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3130775" y="4220750"/>
            <a:ext cx="915900" cy="615900"/>
          </a:xfrm>
          <a:prstGeom prst="roundRect">
            <a:avLst>
              <a:gd name="adj" fmla="val 16667"/>
            </a:avLst>
          </a:prstGeom>
          <a:solidFill>
            <a:srgbClr val="19AF9B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DN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4245300" y="4220750"/>
            <a:ext cx="915900" cy="615900"/>
          </a:xfrm>
          <a:prstGeom prst="roundRect">
            <a:avLst>
              <a:gd name="adj" fmla="val 16667"/>
            </a:avLst>
          </a:prstGeom>
          <a:solidFill>
            <a:srgbClr val="19AF9B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DN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5359825" y="4220750"/>
            <a:ext cx="915900" cy="615900"/>
          </a:xfrm>
          <a:prstGeom prst="roundRect">
            <a:avLst>
              <a:gd name="adj" fmla="val 16667"/>
            </a:avLst>
          </a:prstGeom>
          <a:solidFill>
            <a:srgbClr val="19AF9B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DN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6" name="Google Shape;386;p27"/>
          <p:cNvGrpSpPr/>
          <p:nvPr/>
        </p:nvGrpSpPr>
        <p:grpSpPr>
          <a:xfrm>
            <a:off x="3216450" y="1918875"/>
            <a:ext cx="2804700" cy="670800"/>
            <a:chOff x="3136800" y="1972925"/>
            <a:chExt cx="2804700" cy="670800"/>
          </a:xfrm>
        </p:grpSpPr>
        <p:sp>
          <p:nvSpPr>
            <p:cNvPr id="387" name="Google Shape;387;p27"/>
            <p:cNvSpPr/>
            <p:nvPr/>
          </p:nvSpPr>
          <p:spPr>
            <a:xfrm>
              <a:off x="3136800" y="1972925"/>
              <a:ext cx="2804700" cy="670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DADB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3224350" y="2048950"/>
              <a:ext cx="728750" cy="522800"/>
            </a:xfrm>
            <a:prstGeom prst="flowChartMagneticDisk">
              <a:avLst/>
            </a:prstGeom>
            <a:solidFill>
              <a:srgbClr val="8FBE8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JN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4148775" y="2048950"/>
              <a:ext cx="728750" cy="522800"/>
            </a:xfrm>
            <a:prstGeom prst="flowChartMagneticDisk">
              <a:avLst/>
            </a:prstGeom>
            <a:solidFill>
              <a:srgbClr val="8FBE8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JN</a:t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5161200" y="2048950"/>
              <a:ext cx="728750" cy="522800"/>
            </a:xfrm>
            <a:prstGeom prst="flowChartMagneticDisk">
              <a:avLst/>
            </a:prstGeom>
            <a:solidFill>
              <a:srgbClr val="8FBE8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JN</a:t>
              </a:r>
              <a:endParaRPr/>
            </a:p>
          </p:txBody>
        </p:sp>
      </p:grpSp>
      <p:sp>
        <p:nvSpPr>
          <p:cNvPr id="391" name="Google Shape;391;p27"/>
          <p:cNvSpPr/>
          <p:nvPr/>
        </p:nvSpPr>
        <p:spPr>
          <a:xfrm>
            <a:off x="781550" y="1452075"/>
            <a:ext cx="1585800" cy="10188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Failover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Controller  Active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2" name="Google Shape;392;p27"/>
          <p:cNvGrpSpPr/>
          <p:nvPr/>
        </p:nvGrpSpPr>
        <p:grpSpPr>
          <a:xfrm>
            <a:off x="3216450" y="792000"/>
            <a:ext cx="2804700" cy="615900"/>
            <a:chOff x="3216450" y="826250"/>
            <a:chExt cx="2804700" cy="615900"/>
          </a:xfrm>
        </p:grpSpPr>
        <p:sp>
          <p:nvSpPr>
            <p:cNvPr id="393" name="Google Shape;393;p27"/>
            <p:cNvSpPr/>
            <p:nvPr/>
          </p:nvSpPr>
          <p:spPr>
            <a:xfrm>
              <a:off x="3216450" y="826250"/>
              <a:ext cx="2804700" cy="615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3296175" y="918725"/>
              <a:ext cx="852600" cy="393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ZK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192500" y="918725"/>
              <a:ext cx="852600" cy="393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ZK</a:t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5088825" y="918725"/>
              <a:ext cx="852600" cy="393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ZK</a:t>
              </a:r>
              <a:endParaRPr/>
            </a:p>
          </p:txBody>
        </p:sp>
      </p:grpSp>
      <p:sp>
        <p:nvSpPr>
          <p:cNvPr id="397" name="Google Shape;397;p27"/>
          <p:cNvSpPr/>
          <p:nvPr/>
        </p:nvSpPr>
        <p:spPr>
          <a:xfrm>
            <a:off x="6433150" y="1923950"/>
            <a:ext cx="1585800" cy="10188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Failover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Controller  Standby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9" name="Google Shape;399;p27"/>
          <p:cNvCxnSpPr>
            <a:endCxn id="394" idx="2"/>
          </p:cNvCxnSpPr>
          <p:nvPr/>
        </p:nvCxnSpPr>
        <p:spPr>
          <a:xfrm rot="10800000" flipH="1">
            <a:off x="1605375" y="1081275"/>
            <a:ext cx="1690800" cy="376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7"/>
          <p:cNvCxnSpPr>
            <a:stCxn id="397" idx="1"/>
            <a:endCxn id="395" idx="5"/>
          </p:cNvCxnSpPr>
          <p:nvPr/>
        </p:nvCxnSpPr>
        <p:spPr>
          <a:xfrm rot="10800000">
            <a:off x="4920285" y="1220550"/>
            <a:ext cx="1745100" cy="8526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p27"/>
          <p:cNvCxnSpPr>
            <a:stCxn id="378" idx="0"/>
          </p:cNvCxnSpPr>
          <p:nvPr/>
        </p:nvCxnSpPr>
        <p:spPr>
          <a:xfrm rot="10800000" flipH="1">
            <a:off x="4572000" y="2851725"/>
            <a:ext cx="11700" cy="256200"/>
          </a:xfrm>
          <a:prstGeom prst="straightConnector1">
            <a:avLst/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27"/>
          <p:cNvCxnSpPr>
            <a:stCxn id="379" idx="0"/>
          </p:cNvCxnSpPr>
          <p:nvPr/>
        </p:nvCxnSpPr>
        <p:spPr>
          <a:xfrm flipV="1">
            <a:off x="2821375" y="2851725"/>
            <a:ext cx="787697" cy="250439"/>
          </a:xfrm>
          <a:prstGeom prst="straightConnector1">
            <a:avLst/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p27"/>
          <p:cNvSpPr/>
          <p:nvPr/>
        </p:nvSpPr>
        <p:spPr>
          <a:xfrm rot="2648759">
            <a:off x="4504425" y="3723825"/>
            <a:ext cx="212700" cy="444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19AF9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ADB6"/>
              </a:solidFill>
            </a:endParaRPr>
          </a:p>
        </p:txBody>
      </p:sp>
      <p:cxnSp>
        <p:nvCxnSpPr>
          <p:cNvPr id="409" name="Google Shape;409;p27"/>
          <p:cNvCxnSpPr/>
          <p:nvPr/>
        </p:nvCxnSpPr>
        <p:spPr>
          <a:xfrm rot="16200000" flipH="1">
            <a:off x="1340085" y="2440613"/>
            <a:ext cx="918458" cy="714879"/>
          </a:xfrm>
          <a:prstGeom prst="bentConnector3">
            <a:avLst>
              <a:gd name="adj1" fmla="val 99105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27"/>
          <p:cNvCxnSpPr/>
          <p:nvPr/>
        </p:nvCxnSpPr>
        <p:spPr>
          <a:xfrm>
            <a:off x="1468239" y="3226610"/>
            <a:ext cx="768918" cy="14346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" name="Group 6"/>
          <p:cNvGrpSpPr/>
          <p:nvPr/>
        </p:nvGrpSpPr>
        <p:grpSpPr>
          <a:xfrm>
            <a:off x="5149752" y="2859224"/>
            <a:ext cx="1731406" cy="468748"/>
            <a:chOff x="5169874" y="2592329"/>
            <a:chExt cx="1731406" cy="468748"/>
          </a:xfrm>
        </p:grpSpPr>
        <p:cxnSp>
          <p:nvCxnSpPr>
            <p:cNvPr id="410" name="Google Shape;410;p27"/>
            <p:cNvCxnSpPr/>
            <p:nvPr/>
          </p:nvCxnSpPr>
          <p:spPr>
            <a:xfrm rot="10800000" flipV="1">
              <a:off x="5223989" y="2592329"/>
              <a:ext cx="1677291" cy="467629"/>
            </a:xfrm>
            <a:prstGeom prst="bentConnector3">
              <a:avLst>
                <a:gd name="adj1" fmla="val 838"/>
              </a:avLst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7"/>
            <p:cNvCxnSpPr/>
            <p:nvPr/>
          </p:nvCxnSpPr>
          <p:spPr>
            <a:xfrm flipH="1">
              <a:off x="5169874" y="3057440"/>
              <a:ext cx="524427" cy="3637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15" name="Google Shape;415;p27"/>
          <p:cNvSpPr txBox="1"/>
          <p:nvPr/>
        </p:nvSpPr>
        <p:spPr>
          <a:xfrm rot="-684125">
            <a:off x="1563137" y="988921"/>
            <a:ext cx="1024316" cy="32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Heartbeat</a:t>
            </a:r>
            <a:endParaRPr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 rot="1507460">
            <a:off x="5850502" y="1550980"/>
            <a:ext cx="1024532" cy="25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Heartbeat</a:t>
            </a:r>
            <a:endParaRPr b="1" dirty="0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27"/>
          <p:cNvSpPr txBox="1"/>
          <p:nvPr/>
        </p:nvSpPr>
        <p:spPr>
          <a:xfrm>
            <a:off x="121150" y="2470875"/>
            <a:ext cx="13206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Monitor Health of NN. OS, HW</a:t>
            </a:r>
            <a:endParaRPr dirty="0"/>
          </a:p>
        </p:txBody>
      </p:sp>
      <p:sp>
        <p:nvSpPr>
          <p:cNvPr id="420" name="Google Shape;420;p27"/>
          <p:cNvSpPr txBox="1"/>
          <p:nvPr/>
        </p:nvSpPr>
        <p:spPr>
          <a:xfrm>
            <a:off x="3095575" y="2506867"/>
            <a:ext cx="3336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Shared NN State through Quorum JNs</a:t>
            </a:r>
            <a:endParaRPr dirty="0">
              <a:solidFill>
                <a:srgbClr val="FF5722"/>
              </a:solidFill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1064825" y="3879275"/>
            <a:ext cx="3117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Block Reports to Active &amp; Standby</a:t>
            </a:r>
            <a:endParaRPr dirty="0"/>
          </a:p>
        </p:txBody>
      </p:sp>
      <p:sp>
        <p:nvSpPr>
          <p:cNvPr id="59" name="Google Shape;407;p27"/>
          <p:cNvSpPr/>
          <p:nvPr/>
        </p:nvSpPr>
        <p:spPr>
          <a:xfrm rot="19088361">
            <a:off x="3748988" y="3693609"/>
            <a:ext cx="212700" cy="5006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19AF9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ADB6"/>
              </a:solidFill>
            </a:endParaRPr>
          </a:p>
        </p:txBody>
      </p:sp>
      <p:sp>
        <p:nvSpPr>
          <p:cNvPr id="60" name="Google Shape;418;p27"/>
          <p:cNvSpPr txBox="1"/>
          <p:nvPr/>
        </p:nvSpPr>
        <p:spPr>
          <a:xfrm>
            <a:off x="6624826" y="3361050"/>
            <a:ext cx="13206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Monitor Health of NN. OS, HW</a:t>
            </a:r>
            <a:endParaRPr dirty="0"/>
          </a:p>
        </p:txBody>
      </p:sp>
      <p:sp>
        <p:nvSpPr>
          <p:cNvPr id="38" name="Rectangle 37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18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/>
      <p:bldP spid="417" grpId="0"/>
      <p:bldP spid="418" grpId="0"/>
      <p:bldP spid="420" grpId="0"/>
      <p:bldP spid="421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>
            <a:spLocks noGrp="1"/>
          </p:cNvSpPr>
          <p:nvPr>
            <p:ph type="body" idx="4294967295"/>
          </p:nvPr>
        </p:nvSpPr>
        <p:spPr>
          <a:xfrm>
            <a:off x="293824" y="-47750"/>
            <a:ext cx="8605247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 dirty="0">
                <a:solidFill>
                  <a:srgbClr val="FFFFFF"/>
                </a:solidFill>
              </a:rPr>
              <a:t>What if both NNs fail?</a:t>
            </a:r>
            <a:endParaRPr sz="4000" b="1" dirty="0">
              <a:solidFill>
                <a:srgbClr val="FFFFFF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3982800" y="3107925"/>
            <a:ext cx="1178400" cy="615900"/>
          </a:xfrm>
          <a:prstGeom prst="roundRect">
            <a:avLst>
              <a:gd name="adj" fmla="val 16667"/>
            </a:avLst>
          </a:prstGeom>
          <a:solidFill>
            <a:srgbClr val="FF5722">
              <a:alpha val="46000"/>
            </a:srgbClr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NN  Standby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2232175" y="3102164"/>
            <a:ext cx="1178400" cy="615900"/>
          </a:xfrm>
          <a:prstGeom prst="roundRect">
            <a:avLst>
              <a:gd name="adj" fmla="val 16667"/>
            </a:avLst>
          </a:prstGeom>
          <a:solidFill>
            <a:srgbClr val="FF5722">
              <a:alpha val="45000"/>
            </a:srgbClr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NN     Active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2058725" y="4220750"/>
            <a:ext cx="915900" cy="615900"/>
          </a:xfrm>
          <a:prstGeom prst="roundRect">
            <a:avLst>
              <a:gd name="adj" fmla="val 16667"/>
            </a:avLst>
          </a:prstGeom>
          <a:solidFill>
            <a:srgbClr val="19AF9B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DN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3130775" y="4220750"/>
            <a:ext cx="915900" cy="615900"/>
          </a:xfrm>
          <a:prstGeom prst="roundRect">
            <a:avLst>
              <a:gd name="adj" fmla="val 16667"/>
            </a:avLst>
          </a:prstGeom>
          <a:solidFill>
            <a:srgbClr val="19AF9B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DN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4245300" y="4220750"/>
            <a:ext cx="915900" cy="615900"/>
          </a:xfrm>
          <a:prstGeom prst="roundRect">
            <a:avLst>
              <a:gd name="adj" fmla="val 16667"/>
            </a:avLst>
          </a:prstGeom>
          <a:solidFill>
            <a:srgbClr val="19AF9B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DN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5359825" y="4220750"/>
            <a:ext cx="915900" cy="615900"/>
          </a:xfrm>
          <a:prstGeom prst="roundRect">
            <a:avLst>
              <a:gd name="adj" fmla="val 16667"/>
            </a:avLst>
          </a:prstGeom>
          <a:solidFill>
            <a:srgbClr val="19AF9B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DN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6" name="Google Shape;386;p27"/>
          <p:cNvGrpSpPr/>
          <p:nvPr/>
        </p:nvGrpSpPr>
        <p:grpSpPr>
          <a:xfrm>
            <a:off x="3216450" y="1918875"/>
            <a:ext cx="2804700" cy="670800"/>
            <a:chOff x="3136800" y="1972925"/>
            <a:chExt cx="2804700" cy="670800"/>
          </a:xfrm>
        </p:grpSpPr>
        <p:sp>
          <p:nvSpPr>
            <p:cNvPr id="387" name="Google Shape;387;p27"/>
            <p:cNvSpPr/>
            <p:nvPr/>
          </p:nvSpPr>
          <p:spPr>
            <a:xfrm>
              <a:off x="3136800" y="1972925"/>
              <a:ext cx="2804700" cy="670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6DADB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3224350" y="2048950"/>
              <a:ext cx="728750" cy="522800"/>
            </a:xfrm>
            <a:prstGeom prst="flowChartMagneticDisk">
              <a:avLst/>
            </a:prstGeom>
            <a:solidFill>
              <a:srgbClr val="8FBE8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JN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4148775" y="2048950"/>
              <a:ext cx="728750" cy="522800"/>
            </a:xfrm>
            <a:prstGeom prst="flowChartMagneticDisk">
              <a:avLst/>
            </a:prstGeom>
            <a:solidFill>
              <a:srgbClr val="8FBE8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JN</a:t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5161200" y="2048950"/>
              <a:ext cx="728750" cy="522800"/>
            </a:xfrm>
            <a:prstGeom prst="flowChartMagneticDisk">
              <a:avLst/>
            </a:prstGeom>
            <a:solidFill>
              <a:srgbClr val="8FBE8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JN</a:t>
              </a:r>
              <a:endParaRPr/>
            </a:p>
          </p:txBody>
        </p:sp>
      </p:grpSp>
      <p:sp>
        <p:nvSpPr>
          <p:cNvPr id="391" name="Google Shape;391;p27"/>
          <p:cNvSpPr/>
          <p:nvPr/>
        </p:nvSpPr>
        <p:spPr>
          <a:xfrm>
            <a:off x="781550" y="1452075"/>
            <a:ext cx="1585800" cy="10188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Failover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Controller  Active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2" name="Google Shape;392;p27"/>
          <p:cNvGrpSpPr/>
          <p:nvPr/>
        </p:nvGrpSpPr>
        <p:grpSpPr>
          <a:xfrm>
            <a:off x="3216450" y="792000"/>
            <a:ext cx="2804700" cy="615900"/>
            <a:chOff x="3216450" y="826250"/>
            <a:chExt cx="2804700" cy="615900"/>
          </a:xfrm>
        </p:grpSpPr>
        <p:sp>
          <p:nvSpPr>
            <p:cNvPr id="393" name="Google Shape;393;p27"/>
            <p:cNvSpPr/>
            <p:nvPr/>
          </p:nvSpPr>
          <p:spPr>
            <a:xfrm>
              <a:off x="3216450" y="826250"/>
              <a:ext cx="2804700" cy="615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3296175" y="918725"/>
              <a:ext cx="852600" cy="393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ZK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192500" y="918725"/>
              <a:ext cx="852600" cy="393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ZK</a:t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5088825" y="918725"/>
              <a:ext cx="852600" cy="3936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ZK</a:t>
              </a:r>
              <a:endParaRPr/>
            </a:p>
          </p:txBody>
        </p:sp>
      </p:grpSp>
      <p:sp>
        <p:nvSpPr>
          <p:cNvPr id="397" name="Google Shape;397;p27"/>
          <p:cNvSpPr/>
          <p:nvPr/>
        </p:nvSpPr>
        <p:spPr>
          <a:xfrm>
            <a:off x="6433150" y="1923950"/>
            <a:ext cx="1585800" cy="10188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Failover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Controller  Standby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9" name="Google Shape;399;p27"/>
          <p:cNvCxnSpPr>
            <a:endCxn id="394" idx="2"/>
          </p:cNvCxnSpPr>
          <p:nvPr/>
        </p:nvCxnSpPr>
        <p:spPr>
          <a:xfrm rot="10800000" flipH="1">
            <a:off x="1605375" y="1081275"/>
            <a:ext cx="1690800" cy="376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7"/>
          <p:cNvCxnSpPr>
            <a:stCxn id="397" idx="1"/>
            <a:endCxn id="395" idx="5"/>
          </p:cNvCxnSpPr>
          <p:nvPr/>
        </p:nvCxnSpPr>
        <p:spPr>
          <a:xfrm rot="10800000">
            <a:off x="4920285" y="1220550"/>
            <a:ext cx="1745100" cy="8526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p27"/>
          <p:cNvCxnSpPr>
            <a:stCxn id="378" idx="0"/>
          </p:cNvCxnSpPr>
          <p:nvPr/>
        </p:nvCxnSpPr>
        <p:spPr>
          <a:xfrm rot="10800000" flipH="1">
            <a:off x="4572000" y="2851725"/>
            <a:ext cx="11700" cy="256200"/>
          </a:xfrm>
          <a:prstGeom prst="straightConnector1">
            <a:avLst/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p27"/>
          <p:cNvSpPr/>
          <p:nvPr/>
        </p:nvSpPr>
        <p:spPr>
          <a:xfrm rot="2648759">
            <a:off x="4504425" y="3723825"/>
            <a:ext cx="212700" cy="444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19AF9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ADB6"/>
              </a:solidFill>
            </a:endParaRPr>
          </a:p>
        </p:txBody>
      </p:sp>
      <p:cxnSp>
        <p:nvCxnSpPr>
          <p:cNvPr id="409" name="Google Shape;409;p27"/>
          <p:cNvCxnSpPr/>
          <p:nvPr/>
        </p:nvCxnSpPr>
        <p:spPr>
          <a:xfrm rot="16200000" flipH="1">
            <a:off x="1340085" y="2440613"/>
            <a:ext cx="918458" cy="714879"/>
          </a:xfrm>
          <a:prstGeom prst="bentConnector3">
            <a:avLst>
              <a:gd name="adj1" fmla="val 99105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27"/>
          <p:cNvCxnSpPr/>
          <p:nvPr/>
        </p:nvCxnSpPr>
        <p:spPr>
          <a:xfrm>
            <a:off x="1468239" y="3226610"/>
            <a:ext cx="768918" cy="14346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" name="Group 6"/>
          <p:cNvGrpSpPr/>
          <p:nvPr/>
        </p:nvGrpSpPr>
        <p:grpSpPr>
          <a:xfrm>
            <a:off x="5149751" y="2883067"/>
            <a:ext cx="1731406" cy="468748"/>
            <a:chOff x="5169874" y="2592329"/>
            <a:chExt cx="1731406" cy="468748"/>
          </a:xfrm>
        </p:grpSpPr>
        <p:cxnSp>
          <p:nvCxnSpPr>
            <p:cNvPr id="410" name="Google Shape;410;p27"/>
            <p:cNvCxnSpPr/>
            <p:nvPr/>
          </p:nvCxnSpPr>
          <p:spPr>
            <a:xfrm rot="10800000" flipV="1">
              <a:off x="5223989" y="2592329"/>
              <a:ext cx="1677291" cy="467629"/>
            </a:xfrm>
            <a:prstGeom prst="bentConnector3">
              <a:avLst>
                <a:gd name="adj1" fmla="val 838"/>
              </a:avLst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7"/>
            <p:cNvCxnSpPr/>
            <p:nvPr/>
          </p:nvCxnSpPr>
          <p:spPr>
            <a:xfrm flipH="1">
              <a:off x="5169874" y="3057440"/>
              <a:ext cx="524427" cy="3637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15" name="Google Shape;415;p27"/>
          <p:cNvSpPr txBox="1"/>
          <p:nvPr/>
        </p:nvSpPr>
        <p:spPr>
          <a:xfrm rot="-684125">
            <a:off x="1563137" y="988921"/>
            <a:ext cx="1024316" cy="32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Heartbeat</a:t>
            </a:r>
            <a:endParaRPr b="1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 rot="1507460">
            <a:off x="5850502" y="1550980"/>
            <a:ext cx="1024532" cy="25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Heartbeat</a:t>
            </a:r>
            <a:endParaRPr b="1">
              <a:solidFill>
                <a:srgbClr val="FF57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27"/>
          <p:cNvSpPr txBox="1"/>
          <p:nvPr/>
        </p:nvSpPr>
        <p:spPr>
          <a:xfrm>
            <a:off x="121150" y="2470875"/>
            <a:ext cx="13206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Monitor Health of NN. OS, HW</a:t>
            </a:r>
            <a:endParaRPr dirty="0"/>
          </a:p>
        </p:txBody>
      </p:sp>
      <p:sp>
        <p:nvSpPr>
          <p:cNvPr id="420" name="Google Shape;420;p27"/>
          <p:cNvSpPr txBox="1"/>
          <p:nvPr/>
        </p:nvSpPr>
        <p:spPr>
          <a:xfrm>
            <a:off x="3095575" y="2506867"/>
            <a:ext cx="3336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Shared NN State through Quorum JNs</a:t>
            </a:r>
            <a:endParaRPr dirty="0">
              <a:solidFill>
                <a:srgbClr val="FF5722"/>
              </a:solidFill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1064825" y="3879275"/>
            <a:ext cx="3117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Block Reports to Active &amp; Standby</a:t>
            </a:r>
            <a:endParaRPr dirty="0"/>
          </a:p>
        </p:txBody>
      </p:sp>
      <p:sp>
        <p:nvSpPr>
          <p:cNvPr id="59" name="Google Shape;407;p27"/>
          <p:cNvSpPr/>
          <p:nvPr/>
        </p:nvSpPr>
        <p:spPr>
          <a:xfrm rot="19088361">
            <a:off x="3748988" y="3693609"/>
            <a:ext cx="212700" cy="5006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19AF9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ADB6"/>
              </a:solidFill>
            </a:endParaRPr>
          </a:p>
        </p:txBody>
      </p:sp>
      <p:sp>
        <p:nvSpPr>
          <p:cNvPr id="60" name="Google Shape;418;p27"/>
          <p:cNvSpPr txBox="1"/>
          <p:nvPr/>
        </p:nvSpPr>
        <p:spPr>
          <a:xfrm>
            <a:off x="6624826" y="3361050"/>
            <a:ext cx="13206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Monitor Health of NN. OS, HW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279824" y="3139693"/>
            <a:ext cx="1115196" cy="5534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232175" y="3137829"/>
            <a:ext cx="1162845" cy="5487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991889" y="3137829"/>
            <a:ext cx="1140872" cy="5552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017565" y="3137829"/>
            <a:ext cx="1115196" cy="5534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oogle Shape;404;p27"/>
          <p:cNvCxnSpPr/>
          <p:nvPr/>
        </p:nvCxnSpPr>
        <p:spPr>
          <a:xfrm flipV="1">
            <a:off x="2821375" y="2851725"/>
            <a:ext cx="787697" cy="250439"/>
          </a:xfrm>
          <a:prstGeom prst="straightConnector1">
            <a:avLst/>
          </a:prstGeom>
          <a:noFill/>
          <a:ln w="19050" cap="flat" cmpd="sng">
            <a:solidFill>
              <a:srgbClr val="FF572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Rectangle 41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19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69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/>
        </p:nvSpPr>
        <p:spPr>
          <a:xfrm>
            <a:off x="95475" y="-155150"/>
            <a:ext cx="71007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59100" y="700700"/>
            <a:ext cx="8116800" cy="3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5722"/>
                </a:solidFill>
              </a:rPr>
              <a:t>How to reduce </a:t>
            </a:r>
            <a:r>
              <a:rPr lang="en" sz="4000" b="1" dirty="0">
                <a:solidFill>
                  <a:srgbClr val="19AF9B"/>
                </a:solidFill>
              </a:rPr>
              <a:t>storage overhead </a:t>
            </a:r>
            <a:r>
              <a:rPr lang="en" sz="4000" b="1" dirty="0">
                <a:solidFill>
                  <a:srgbClr val="FF5722"/>
                </a:solidFill>
              </a:rPr>
              <a:t>without affecting the performance of Big Data Processing?</a:t>
            </a:r>
            <a:endParaRPr sz="4000" b="1" dirty="0">
              <a:solidFill>
                <a:srgbClr val="FF57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B8C00"/>
                </a:solidFill>
              </a:rPr>
              <a:t> </a:t>
            </a:r>
            <a:endParaRPr sz="4000" b="1" dirty="0">
              <a:solidFill>
                <a:srgbClr val="FB8C00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011" y="4078638"/>
            <a:ext cx="3020788" cy="9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322225" y="-47750"/>
            <a:ext cx="4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 sz="4000" b="1"/>
          </a:p>
        </p:txBody>
      </p:sp>
      <p:sp>
        <p:nvSpPr>
          <p:cNvPr id="2" name="Rectangle 1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2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 txBox="1">
            <a:spLocks noGrp="1"/>
          </p:cNvSpPr>
          <p:nvPr>
            <p:ph type="body" idx="4294967295"/>
          </p:nvPr>
        </p:nvSpPr>
        <p:spPr>
          <a:xfrm>
            <a:off x="293824" y="-47750"/>
            <a:ext cx="8605247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 dirty="0">
                <a:solidFill>
                  <a:srgbClr val="FFFFFF"/>
                </a:solidFill>
              </a:rPr>
              <a:t>Triple NameNode High Availability  </a:t>
            </a:r>
            <a:endParaRPr sz="4000" b="1" dirty="0">
              <a:solidFill>
                <a:srgbClr val="FFFFFF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EE6C5C-8999-514F-9DAD-04F741454382}"/>
              </a:ext>
            </a:extLst>
          </p:cNvPr>
          <p:cNvGrpSpPr/>
          <p:nvPr/>
        </p:nvGrpSpPr>
        <p:grpSpPr>
          <a:xfrm>
            <a:off x="121150" y="792000"/>
            <a:ext cx="9022850" cy="4044650"/>
            <a:chOff x="121150" y="792000"/>
            <a:chExt cx="9022850" cy="4044650"/>
          </a:xfrm>
        </p:grpSpPr>
        <p:sp>
          <p:nvSpPr>
            <p:cNvPr id="378" name="Google Shape;378;p27"/>
            <p:cNvSpPr/>
            <p:nvPr/>
          </p:nvSpPr>
          <p:spPr>
            <a:xfrm>
              <a:off x="3982800" y="3107925"/>
              <a:ext cx="1178400" cy="615900"/>
            </a:xfrm>
            <a:prstGeom prst="roundRect">
              <a:avLst>
                <a:gd name="adj" fmla="val 16667"/>
              </a:avLst>
            </a:prstGeom>
            <a:solidFill>
              <a:srgbClr val="FF5722"/>
            </a:solidFill>
            <a:ln w="9525" cap="flat" cmpd="sng">
              <a:solidFill>
                <a:srgbClr val="6DAD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NN  Standby</a:t>
              </a:r>
              <a:endParaRPr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232175" y="3102164"/>
              <a:ext cx="1178400" cy="615900"/>
            </a:xfrm>
            <a:prstGeom prst="roundRect">
              <a:avLst>
                <a:gd name="adj" fmla="val 16667"/>
              </a:avLst>
            </a:prstGeom>
            <a:solidFill>
              <a:srgbClr val="FF5722"/>
            </a:solidFill>
            <a:ln w="9525" cap="flat" cmpd="sng">
              <a:solidFill>
                <a:srgbClr val="6DAD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NN     Active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2058725" y="4220750"/>
              <a:ext cx="915900" cy="615900"/>
            </a:xfrm>
            <a:prstGeom prst="roundRect">
              <a:avLst>
                <a:gd name="adj" fmla="val 16667"/>
              </a:avLst>
            </a:prstGeom>
            <a:solidFill>
              <a:srgbClr val="19AF9B"/>
            </a:solidFill>
            <a:ln w="9525" cap="flat" cmpd="sng">
              <a:solidFill>
                <a:srgbClr val="6DAD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DN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3130775" y="4220750"/>
              <a:ext cx="915900" cy="615900"/>
            </a:xfrm>
            <a:prstGeom prst="roundRect">
              <a:avLst>
                <a:gd name="adj" fmla="val 16667"/>
              </a:avLst>
            </a:prstGeom>
            <a:solidFill>
              <a:srgbClr val="19AF9B"/>
            </a:solidFill>
            <a:ln w="9525" cap="flat" cmpd="sng">
              <a:solidFill>
                <a:srgbClr val="6DAD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DN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4245300" y="4220750"/>
              <a:ext cx="915900" cy="615900"/>
            </a:xfrm>
            <a:prstGeom prst="roundRect">
              <a:avLst>
                <a:gd name="adj" fmla="val 16667"/>
              </a:avLst>
            </a:prstGeom>
            <a:solidFill>
              <a:srgbClr val="19AF9B"/>
            </a:solidFill>
            <a:ln w="9525" cap="flat" cmpd="sng">
              <a:solidFill>
                <a:srgbClr val="6DAD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DN</a:t>
              </a:r>
              <a:endParaRPr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5359825" y="4220750"/>
              <a:ext cx="915900" cy="615900"/>
            </a:xfrm>
            <a:prstGeom prst="roundRect">
              <a:avLst>
                <a:gd name="adj" fmla="val 16667"/>
              </a:avLst>
            </a:prstGeom>
            <a:solidFill>
              <a:srgbClr val="19AF9B"/>
            </a:solidFill>
            <a:ln w="9525" cap="flat" cmpd="sng">
              <a:solidFill>
                <a:srgbClr val="6DAD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DN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86" name="Google Shape;386;p27"/>
            <p:cNvGrpSpPr/>
            <p:nvPr/>
          </p:nvGrpSpPr>
          <p:grpSpPr>
            <a:xfrm>
              <a:off x="3216450" y="1918875"/>
              <a:ext cx="2804700" cy="670800"/>
              <a:chOff x="3136800" y="1972925"/>
              <a:chExt cx="2804700" cy="670800"/>
            </a:xfrm>
          </p:grpSpPr>
          <p:sp>
            <p:nvSpPr>
              <p:cNvPr id="387" name="Google Shape;387;p27"/>
              <p:cNvSpPr/>
              <p:nvPr/>
            </p:nvSpPr>
            <p:spPr>
              <a:xfrm>
                <a:off x="3136800" y="1972925"/>
                <a:ext cx="2804700" cy="6708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6DADB6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7"/>
              <p:cNvSpPr/>
              <p:nvPr/>
            </p:nvSpPr>
            <p:spPr>
              <a:xfrm>
                <a:off x="3224350" y="2048950"/>
                <a:ext cx="728750" cy="522800"/>
              </a:xfrm>
              <a:prstGeom prst="flowChartMagneticDisk">
                <a:avLst/>
              </a:prstGeom>
              <a:solidFill>
                <a:srgbClr val="8FBE8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 JN</a:t>
                </a:r>
                <a:endParaRPr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4148775" y="2048950"/>
                <a:ext cx="728750" cy="522800"/>
              </a:xfrm>
              <a:prstGeom prst="flowChartMagneticDisk">
                <a:avLst/>
              </a:prstGeom>
              <a:solidFill>
                <a:srgbClr val="8FBE8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 JN</a:t>
                </a:r>
                <a:endParaRPr/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>
                <a:off x="5161200" y="2048950"/>
                <a:ext cx="728750" cy="522800"/>
              </a:xfrm>
              <a:prstGeom prst="flowChartMagneticDisk">
                <a:avLst/>
              </a:prstGeom>
              <a:solidFill>
                <a:srgbClr val="8FBE8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 JN</a:t>
                </a:r>
                <a:endParaRPr/>
              </a:p>
            </p:txBody>
          </p:sp>
        </p:grpSp>
        <p:sp>
          <p:nvSpPr>
            <p:cNvPr id="391" name="Google Shape;391;p27"/>
            <p:cNvSpPr/>
            <p:nvPr/>
          </p:nvSpPr>
          <p:spPr>
            <a:xfrm>
              <a:off x="781550" y="1452075"/>
              <a:ext cx="1585800" cy="10188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Failover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Controller  Active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92" name="Google Shape;392;p27"/>
            <p:cNvGrpSpPr/>
            <p:nvPr/>
          </p:nvGrpSpPr>
          <p:grpSpPr>
            <a:xfrm>
              <a:off x="3216450" y="792000"/>
              <a:ext cx="2804700" cy="615900"/>
              <a:chOff x="3216450" y="826250"/>
              <a:chExt cx="2804700" cy="615900"/>
            </a:xfrm>
          </p:grpSpPr>
          <p:sp>
            <p:nvSpPr>
              <p:cNvPr id="393" name="Google Shape;393;p27"/>
              <p:cNvSpPr/>
              <p:nvPr/>
            </p:nvSpPr>
            <p:spPr>
              <a:xfrm>
                <a:off x="3216450" y="826250"/>
                <a:ext cx="2804700" cy="6159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chemeClr val="accent5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7"/>
              <p:cNvSpPr/>
              <p:nvPr/>
            </p:nvSpPr>
            <p:spPr>
              <a:xfrm>
                <a:off x="3296175" y="918725"/>
                <a:ext cx="852600" cy="3936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ZK</a:t>
                </a:r>
                <a:endParaRPr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4192500" y="918725"/>
                <a:ext cx="852600" cy="3936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ZK</a:t>
                </a:r>
                <a:endParaRPr dirty="0"/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>
                <a:off x="5088825" y="918725"/>
                <a:ext cx="852600" cy="393600"/>
              </a:xfrm>
              <a:prstGeom prst="ellipse">
                <a:avLst/>
              </a:prstGeom>
              <a:solidFill>
                <a:schemeClr val="accent5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ZK</a:t>
                </a:r>
                <a:endParaRPr/>
              </a:p>
            </p:txBody>
          </p:sp>
        </p:grpSp>
        <p:sp>
          <p:nvSpPr>
            <p:cNvPr id="397" name="Google Shape;397;p27"/>
            <p:cNvSpPr/>
            <p:nvPr/>
          </p:nvSpPr>
          <p:spPr>
            <a:xfrm>
              <a:off x="6433150" y="1923950"/>
              <a:ext cx="1585800" cy="10188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Failover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Controller  Standby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7558200" y="1081275"/>
              <a:ext cx="1585800" cy="10188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Failover</a:t>
              </a:r>
              <a:endParaRPr sz="1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Controller  Standby</a:t>
              </a:r>
              <a:endParaRPr sz="1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99" name="Google Shape;399;p27"/>
            <p:cNvCxnSpPr>
              <a:endCxn id="394" idx="2"/>
            </p:cNvCxnSpPr>
            <p:nvPr/>
          </p:nvCxnSpPr>
          <p:spPr>
            <a:xfrm rot="10800000" flipH="1">
              <a:off x="1605375" y="1081275"/>
              <a:ext cx="1690800" cy="376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0" name="Google Shape;400;p27"/>
            <p:cNvCxnSpPr>
              <a:stCxn id="398" idx="2"/>
              <a:endCxn id="396" idx="6"/>
            </p:cNvCxnSpPr>
            <p:nvPr/>
          </p:nvCxnSpPr>
          <p:spPr>
            <a:xfrm rot="10800000">
              <a:off x="5941500" y="1081275"/>
              <a:ext cx="1616700" cy="509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27"/>
            <p:cNvCxnSpPr>
              <a:stCxn id="397" idx="1"/>
              <a:endCxn id="395" idx="5"/>
            </p:cNvCxnSpPr>
            <p:nvPr/>
          </p:nvCxnSpPr>
          <p:spPr>
            <a:xfrm rot="10800000">
              <a:off x="4920285" y="1220550"/>
              <a:ext cx="1745100" cy="8526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" name="Group 1"/>
            <p:cNvGrpSpPr/>
            <p:nvPr/>
          </p:nvGrpSpPr>
          <p:grpSpPr>
            <a:xfrm>
              <a:off x="5650325" y="2883350"/>
              <a:ext cx="1261500" cy="820501"/>
              <a:chOff x="5650325" y="2883350"/>
              <a:chExt cx="1261500" cy="820501"/>
            </a:xfrm>
          </p:grpSpPr>
          <p:sp>
            <p:nvSpPr>
              <p:cNvPr id="380" name="Google Shape;380;p27"/>
              <p:cNvSpPr/>
              <p:nvPr/>
            </p:nvSpPr>
            <p:spPr>
              <a:xfrm>
                <a:off x="5733425" y="3087951"/>
                <a:ext cx="1178400" cy="615900"/>
              </a:xfrm>
              <a:prstGeom prst="roundRect">
                <a:avLst>
                  <a:gd name="adj" fmla="val 16667"/>
                </a:avLst>
              </a:prstGeom>
              <a:solidFill>
                <a:srgbClr val="FF5722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NN  Standby</a:t>
                </a:r>
                <a:endParaRPr sz="1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402" name="Google Shape;402;p27"/>
              <p:cNvCxnSpPr/>
              <p:nvPr/>
            </p:nvCxnSpPr>
            <p:spPr>
              <a:xfrm rot="10800000">
                <a:off x="5650325" y="2883350"/>
                <a:ext cx="285300" cy="21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572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403" name="Google Shape;403;p27"/>
            <p:cNvCxnSpPr>
              <a:stCxn id="378" idx="0"/>
            </p:cNvCxnSpPr>
            <p:nvPr/>
          </p:nvCxnSpPr>
          <p:spPr>
            <a:xfrm rot="10800000" flipH="1">
              <a:off x="4572000" y="2851725"/>
              <a:ext cx="11700" cy="256200"/>
            </a:xfrm>
            <a:prstGeom prst="straightConnector1">
              <a:avLst/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6" name="Google Shape;406;p27"/>
            <p:cNvSpPr/>
            <p:nvPr/>
          </p:nvSpPr>
          <p:spPr>
            <a:xfrm rot="3794841">
              <a:off x="5570402" y="3593890"/>
              <a:ext cx="212915" cy="70671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19AF9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9" name="Google Shape;409;p27"/>
            <p:cNvCxnSpPr/>
            <p:nvPr/>
          </p:nvCxnSpPr>
          <p:spPr>
            <a:xfrm rot="16200000" flipH="1">
              <a:off x="1340085" y="2440613"/>
              <a:ext cx="918458" cy="714879"/>
            </a:xfrm>
            <a:prstGeom prst="bentConnector3">
              <a:avLst>
                <a:gd name="adj1" fmla="val 99105"/>
              </a:avLst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7"/>
            <p:cNvCxnSpPr/>
            <p:nvPr/>
          </p:nvCxnSpPr>
          <p:spPr>
            <a:xfrm>
              <a:off x="1468239" y="3226610"/>
              <a:ext cx="768918" cy="14346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7" name="Group 6"/>
            <p:cNvGrpSpPr/>
            <p:nvPr/>
          </p:nvGrpSpPr>
          <p:grpSpPr>
            <a:xfrm>
              <a:off x="5169873" y="2760466"/>
              <a:ext cx="1583347" cy="300611"/>
              <a:chOff x="5169873" y="2760466"/>
              <a:chExt cx="1583347" cy="300611"/>
            </a:xfrm>
          </p:grpSpPr>
          <p:cxnSp>
            <p:nvCxnSpPr>
              <p:cNvPr id="410" name="Google Shape;410;p27"/>
              <p:cNvCxnSpPr/>
              <p:nvPr/>
            </p:nvCxnSpPr>
            <p:spPr>
              <a:xfrm rot="10800000" flipV="1">
                <a:off x="5223986" y="2760466"/>
                <a:ext cx="1529234" cy="299494"/>
              </a:xfrm>
              <a:prstGeom prst="bentConnector3">
                <a:avLst>
                  <a:gd name="adj1" fmla="val 72027"/>
                </a:avLst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Google Shape;413;p27"/>
              <p:cNvCxnSpPr/>
              <p:nvPr/>
            </p:nvCxnSpPr>
            <p:spPr>
              <a:xfrm flipH="1">
                <a:off x="5169873" y="3049718"/>
                <a:ext cx="506987" cy="1135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8" name="Group 7"/>
            <p:cNvGrpSpPr/>
            <p:nvPr/>
          </p:nvGrpSpPr>
          <p:grpSpPr>
            <a:xfrm>
              <a:off x="6938706" y="1983921"/>
              <a:ext cx="1870557" cy="1510466"/>
              <a:chOff x="6938706" y="1983921"/>
              <a:chExt cx="1870557" cy="1510466"/>
            </a:xfrm>
          </p:grpSpPr>
          <p:cxnSp>
            <p:nvCxnSpPr>
              <p:cNvPr id="411" name="Google Shape;411;p27"/>
              <p:cNvCxnSpPr/>
              <p:nvPr/>
            </p:nvCxnSpPr>
            <p:spPr>
              <a:xfrm flipH="1">
                <a:off x="7128934" y="1983921"/>
                <a:ext cx="1680329" cy="1508234"/>
              </a:xfrm>
              <a:prstGeom prst="bentConnector3">
                <a:avLst>
                  <a:gd name="adj1" fmla="val 693"/>
                </a:avLst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Google Shape;414;p27"/>
              <p:cNvCxnSpPr/>
              <p:nvPr/>
            </p:nvCxnSpPr>
            <p:spPr>
              <a:xfrm flipH="1">
                <a:off x="6938706" y="3492155"/>
                <a:ext cx="818730" cy="2232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415" name="Google Shape;415;p27"/>
            <p:cNvSpPr txBox="1"/>
            <p:nvPr/>
          </p:nvSpPr>
          <p:spPr>
            <a:xfrm rot="-684125">
              <a:off x="1563137" y="988921"/>
              <a:ext cx="1024316" cy="329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rPr>
                <a:t>Heartbeat</a:t>
              </a:r>
              <a:endParaRPr b="1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27"/>
            <p:cNvSpPr txBox="1"/>
            <p:nvPr/>
          </p:nvSpPr>
          <p:spPr>
            <a:xfrm rot="1168189">
              <a:off x="6377689" y="989061"/>
              <a:ext cx="1024271" cy="329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rPr>
                <a:t>Heartbeat</a:t>
              </a:r>
              <a:endParaRPr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27"/>
            <p:cNvSpPr txBox="1"/>
            <p:nvPr/>
          </p:nvSpPr>
          <p:spPr>
            <a:xfrm rot="1507460">
              <a:off x="5850502" y="1550980"/>
              <a:ext cx="1024532" cy="257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rPr>
                <a:t>Heartbeat</a:t>
              </a:r>
              <a:endParaRPr b="1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27"/>
            <p:cNvSpPr txBox="1"/>
            <p:nvPr/>
          </p:nvSpPr>
          <p:spPr>
            <a:xfrm>
              <a:off x="121150" y="2470875"/>
              <a:ext cx="1320600" cy="7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rPr>
                <a:t>Monitor Health of NN. OS, HW</a:t>
              </a:r>
              <a:endParaRPr/>
            </a:p>
          </p:txBody>
        </p:sp>
        <p:sp>
          <p:nvSpPr>
            <p:cNvPr id="419" name="Google Shape;419;p27"/>
            <p:cNvSpPr txBox="1"/>
            <p:nvPr/>
          </p:nvSpPr>
          <p:spPr>
            <a:xfrm>
              <a:off x="7690800" y="3536050"/>
              <a:ext cx="1320600" cy="7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rPr>
                <a:t>Monitor Health of </a:t>
              </a:r>
              <a:endParaRPr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rPr>
                <a:t>NN. OS, HW</a:t>
              </a:r>
              <a:endParaRPr dirty="0"/>
            </a:p>
          </p:txBody>
        </p:sp>
        <p:sp>
          <p:nvSpPr>
            <p:cNvPr id="420" name="Google Shape;420;p27"/>
            <p:cNvSpPr txBox="1"/>
            <p:nvPr/>
          </p:nvSpPr>
          <p:spPr>
            <a:xfrm>
              <a:off x="3095575" y="2506867"/>
              <a:ext cx="3336300" cy="3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rPr>
                <a:t>Shared NN State through Quorum JNs</a:t>
              </a:r>
              <a:endParaRPr dirty="0">
                <a:solidFill>
                  <a:srgbClr val="FF5722"/>
                </a:solidFill>
              </a:endParaRPr>
            </a:p>
          </p:txBody>
        </p:sp>
        <p:sp>
          <p:nvSpPr>
            <p:cNvPr id="421" name="Google Shape;421;p27"/>
            <p:cNvSpPr txBox="1"/>
            <p:nvPr/>
          </p:nvSpPr>
          <p:spPr>
            <a:xfrm>
              <a:off x="1064825" y="3879275"/>
              <a:ext cx="3117600" cy="3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rPr>
                <a:t>Block Reports to Active &amp; Standby</a:t>
              </a:r>
              <a:endParaRPr/>
            </a:p>
          </p:txBody>
        </p:sp>
        <p:cxnSp>
          <p:nvCxnSpPr>
            <p:cNvPr id="50" name="Google Shape;404;p27"/>
            <p:cNvCxnSpPr/>
            <p:nvPr/>
          </p:nvCxnSpPr>
          <p:spPr>
            <a:xfrm flipV="1">
              <a:off x="2821375" y="2851725"/>
              <a:ext cx="787697" cy="250439"/>
            </a:xfrm>
            <a:prstGeom prst="straightConnector1">
              <a:avLst/>
            </a:prstGeom>
            <a:noFill/>
            <a:ln w="19050" cap="flat" cmpd="sng">
              <a:solidFill>
                <a:srgbClr val="FF572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407;p27"/>
            <p:cNvSpPr/>
            <p:nvPr/>
          </p:nvSpPr>
          <p:spPr>
            <a:xfrm rot="19088361">
              <a:off x="3748988" y="3693609"/>
              <a:ext cx="212700" cy="50068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19AF9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DADB6"/>
                </a:solidFill>
              </a:endParaRPr>
            </a:p>
          </p:txBody>
        </p:sp>
        <p:sp>
          <p:nvSpPr>
            <p:cNvPr id="52" name="Google Shape;407;p27"/>
            <p:cNvSpPr/>
            <p:nvPr/>
          </p:nvSpPr>
          <p:spPr>
            <a:xfrm>
              <a:off x="4504425" y="3723825"/>
              <a:ext cx="212700" cy="4443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19AF9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DADB6"/>
                </a:solidFill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20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298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/>
          <p:nvPr/>
        </p:nvSpPr>
        <p:spPr>
          <a:xfrm>
            <a:off x="490667" y="1173994"/>
            <a:ext cx="86235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Evaluate the other feature of Hadoop 3:</a:t>
            </a:r>
            <a:endParaRPr sz="3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6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b="1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2600" b="1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HDFS Router-based Federation </a:t>
            </a:r>
            <a:endParaRPr sz="26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28"/>
          <p:cNvSpPr txBox="1">
            <a:spLocks noGrp="1"/>
          </p:cNvSpPr>
          <p:nvPr>
            <p:ph type="body" idx="4294967295"/>
          </p:nvPr>
        </p:nvSpPr>
        <p:spPr>
          <a:xfrm>
            <a:off x="293825" y="-47750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>
                <a:solidFill>
                  <a:srgbClr val="FFFFFF"/>
                </a:solidFill>
              </a:rPr>
              <a:t>What Next?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21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>
            <a:spLocks noGrp="1"/>
          </p:cNvSpPr>
          <p:nvPr>
            <p:ph type="body" idx="4294967295"/>
          </p:nvPr>
        </p:nvSpPr>
        <p:spPr>
          <a:xfrm>
            <a:off x="287334" y="-47981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>
                <a:solidFill>
                  <a:srgbClr val="FFFFFF"/>
                </a:solidFill>
              </a:rPr>
              <a:t>What Next?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22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B88E163F-5D56-CC40-B5DF-096182509A9E}"/>
              </a:ext>
            </a:extLst>
          </p:cNvPr>
          <p:cNvCxnSpPr>
            <a:cxnSpLocks/>
          </p:cNvCxnSpPr>
          <p:nvPr/>
        </p:nvCxnSpPr>
        <p:spPr>
          <a:xfrm>
            <a:off x="3393153" y="1175509"/>
            <a:ext cx="0" cy="6213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24E98D86-C199-B641-8364-06B2D31CCF5C}"/>
              </a:ext>
            </a:extLst>
          </p:cNvPr>
          <p:cNvGrpSpPr/>
          <p:nvPr/>
        </p:nvGrpSpPr>
        <p:grpSpPr>
          <a:xfrm>
            <a:off x="1538599" y="719750"/>
            <a:ext cx="6364512" cy="4168860"/>
            <a:chOff x="1389744" y="456630"/>
            <a:chExt cx="6364512" cy="4168860"/>
          </a:xfrm>
        </p:grpSpPr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6BB549FB-631F-EA47-B14A-473584669F1B}"/>
                </a:ext>
              </a:extLst>
            </p:cNvPr>
            <p:cNvGrpSpPr/>
            <p:nvPr/>
          </p:nvGrpSpPr>
          <p:grpSpPr>
            <a:xfrm>
              <a:off x="1389744" y="456630"/>
              <a:ext cx="6364512" cy="4168860"/>
              <a:chOff x="1492109" y="363139"/>
              <a:chExt cx="6364512" cy="416886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1D34852-2A32-6642-B261-7B2C09850ABD}"/>
                  </a:ext>
                </a:extLst>
              </p:cNvPr>
              <p:cNvSpPr/>
              <p:nvPr/>
            </p:nvSpPr>
            <p:spPr>
              <a:xfrm>
                <a:off x="1492109" y="902750"/>
                <a:ext cx="5886087" cy="362924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28B1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DD38C5B-661A-9442-A979-F2E21E4B8230}"/>
                  </a:ext>
                </a:extLst>
              </p:cNvPr>
              <p:cNvGrpSpPr/>
              <p:nvPr/>
            </p:nvGrpSpPr>
            <p:grpSpPr>
              <a:xfrm>
                <a:off x="1616391" y="363139"/>
                <a:ext cx="5641835" cy="4008640"/>
                <a:chOff x="1685312" y="270060"/>
                <a:chExt cx="5683051" cy="391916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BB79C18-DC38-D943-96FA-62FB29F3ECB1}"/>
                    </a:ext>
                  </a:extLst>
                </p:cNvPr>
                <p:cNvGrpSpPr/>
                <p:nvPr/>
              </p:nvGrpSpPr>
              <p:grpSpPr>
                <a:xfrm>
                  <a:off x="1685312" y="270060"/>
                  <a:ext cx="5683051" cy="3919168"/>
                  <a:chOff x="128930" y="-723295"/>
                  <a:chExt cx="5683178" cy="3919902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0F2D44D9-E191-184D-897A-B1A580BC4D1F}"/>
                      </a:ext>
                    </a:extLst>
                  </p:cNvPr>
                  <p:cNvGrpSpPr/>
                  <p:nvPr/>
                </p:nvGrpSpPr>
                <p:grpSpPr>
                  <a:xfrm>
                    <a:off x="128930" y="-723295"/>
                    <a:ext cx="5683178" cy="3919902"/>
                    <a:chOff x="139326" y="-742833"/>
                    <a:chExt cx="6141405" cy="4025794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43BAC997-1AA3-9642-A977-F2F9FAABCE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3476" y="892517"/>
                      <a:ext cx="2707255" cy="2390444"/>
                      <a:chOff x="92045" y="53618"/>
                      <a:chExt cx="2707255" cy="2390444"/>
                    </a:xfrm>
                  </p:grpSpPr>
                  <p:grpSp>
                    <p:nvGrpSpPr>
                      <p:cNvPr id="31" name="Group 30">
                        <a:extLst>
                          <a:ext uri="{FF2B5EF4-FFF2-40B4-BE49-F238E27FC236}">
                            <a16:creationId xmlns:a16="http://schemas.microsoft.com/office/drawing/2014/main" id="{9C5D2329-AB52-7D4A-BAFC-EB39EB5077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045" y="53618"/>
                        <a:ext cx="2707255" cy="2390444"/>
                        <a:chOff x="92045" y="53618"/>
                        <a:chExt cx="2707255" cy="2390444"/>
                      </a:xfrm>
                    </p:grpSpPr>
                    <p:sp>
                      <p:nvSpPr>
                        <p:cNvPr id="33" name="Rectangle 32">
                          <a:extLst>
                            <a:ext uri="{FF2B5EF4-FFF2-40B4-BE49-F238E27FC236}">
                              <a16:creationId xmlns:a16="http://schemas.microsoft.com/office/drawing/2014/main" id="{570AE4B6-C929-094C-9764-1DE37637E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2045" y="53618"/>
                          <a:ext cx="2707255" cy="2390444"/>
                        </a:xfrm>
                        <a:prstGeom prst="rect">
                          <a:avLst/>
                        </a:prstGeom>
                        <a:solidFill>
                          <a:srgbClr val="28B19D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GB" dirty="0"/>
                        </a:p>
                      </p:txBody>
                    </p:sp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0EA2F741-8316-2945-882C-256EE55BD54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8425" y="1666399"/>
                          <a:ext cx="1864061" cy="579888"/>
                          <a:chOff x="124810" y="-128845"/>
                          <a:chExt cx="1864061" cy="579888"/>
                        </a:xfrm>
                      </p:grpSpPr>
                      <p:sp>
                        <p:nvSpPr>
                          <p:cNvPr id="41" name="Rounded Rectangle 40">
                            <a:extLst>
                              <a:ext uri="{FF2B5EF4-FFF2-40B4-BE49-F238E27FC236}">
                                <a16:creationId xmlns:a16="http://schemas.microsoft.com/office/drawing/2014/main" id="{D5E41587-6345-3542-8453-22E426DFC83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4810" y="-128845"/>
                            <a:ext cx="482250" cy="570434"/>
                          </a:xfrm>
                          <a:prstGeom prst="roundRect">
                            <a:avLst/>
                          </a:prstGeom>
                          <a:solidFill>
                            <a:srgbClr val="71D271"/>
                          </a:solidFill>
                          <a:ln>
                            <a:solidFill>
                              <a:srgbClr val="71D27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0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DN</a:t>
                            </a:r>
                            <a:endParaRPr lang="hu-HU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42" name="Rounded Rectangle 41">
                            <a:extLst>
                              <a:ext uri="{FF2B5EF4-FFF2-40B4-BE49-F238E27FC236}">
                                <a16:creationId xmlns:a16="http://schemas.microsoft.com/office/drawing/2014/main" id="{FAFC18B3-A4B0-B642-B12C-1067B557BC4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38937" y="-119391"/>
                            <a:ext cx="482250" cy="570434"/>
                          </a:xfrm>
                          <a:prstGeom prst="roundRect">
                            <a:avLst/>
                          </a:prstGeom>
                          <a:solidFill>
                            <a:srgbClr val="71D271"/>
                          </a:solidFill>
                          <a:ln>
                            <a:solidFill>
                              <a:srgbClr val="71D27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0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DN</a:t>
                            </a:r>
                            <a:endParaRPr lang="hu-HU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43" name="Rounded Rectangle 42">
                            <a:extLst>
                              <a:ext uri="{FF2B5EF4-FFF2-40B4-BE49-F238E27FC236}">
                                <a16:creationId xmlns:a16="http://schemas.microsoft.com/office/drawing/2014/main" id="{224F05D9-DD9A-8B43-A704-6C8CB25E280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06621" y="-128845"/>
                            <a:ext cx="482250" cy="570434"/>
                          </a:xfrm>
                          <a:prstGeom prst="roundRect">
                            <a:avLst/>
                          </a:prstGeom>
                          <a:solidFill>
                            <a:srgbClr val="71D271"/>
                          </a:solidFill>
                          <a:ln>
                            <a:solidFill>
                              <a:srgbClr val="71D27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0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DN</a:t>
                            </a:r>
                            <a:endParaRPr lang="hu-HU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67A8209C-6D1D-CC48-B0D9-9D02BE2AFE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6271" y="1048625"/>
                          <a:ext cx="1491031" cy="406749"/>
                          <a:chOff x="261654" y="1"/>
                          <a:chExt cx="1491031" cy="406749"/>
                        </a:xfrm>
                      </p:grpSpPr>
                      <p:sp>
                        <p:nvSpPr>
                          <p:cNvPr id="39" name="Rounded Rectangle 38">
                            <a:extLst>
                              <a:ext uri="{FF2B5EF4-FFF2-40B4-BE49-F238E27FC236}">
                                <a16:creationId xmlns:a16="http://schemas.microsoft.com/office/drawing/2014/main" id="{7A2BB05D-BC91-2E4C-B6D9-DB39957A81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1654" y="1"/>
                            <a:ext cx="683586" cy="406749"/>
                          </a:xfrm>
                          <a:prstGeom prst="roundRect">
                            <a:avLst/>
                          </a:prstGeom>
                          <a:solidFill>
                            <a:srgbClr val="FE9124"/>
                          </a:solidFill>
                          <a:ln>
                            <a:solidFill>
                              <a:srgbClr val="FE912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endParaRPr lang="en-US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NN</a:t>
                            </a:r>
                            <a:endParaRPr lang="hu-HU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Active</a:t>
                            </a:r>
                            <a:endParaRPr lang="hu-HU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1200"/>
                              </a:spcAft>
                            </a:pPr>
                            <a:r>
                              <a:rPr lang="en-IE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 </a:t>
                            </a:r>
                            <a:endParaRPr lang="hu-HU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40" name="Rounded Rectangle 39">
                            <a:extLst>
                              <a:ext uri="{FF2B5EF4-FFF2-40B4-BE49-F238E27FC236}">
                                <a16:creationId xmlns:a16="http://schemas.microsoft.com/office/drawing/2014/main" id="{95FD47D0-0616-4043-A138-C855A7F7FCB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69099" y="1"/>
                            <a:ext cx="683586" cy="406749"/>
                          </a:xfrm>
                          <a:prstGeom prst="roundRect">
                            <a:avLst/>
                          </a:prstGeom>
                          <a:solidFill>
                            <a:srgbClr val="FE9124"/>
                          </a:solidFill>
                          <a:ln>
                            <a:solidFill>
                              <a:srgbClr val="FE912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endParaRPr lang="en-US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NN</a:t>
                            </a:r>
                            <a:endParaRPr lang="hu-HU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Standby</a:t>
                            </a:r>
                            <a:endParaRPr lang="hu-HU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1200"/>
                              </a:spcAft>
                            </a:pPr>
                            <a:r>
                              <a:rPr lang="en-IE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 </a:t>
                            </a:r>
                            <a:endParaRPr lang="hu-HU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6" name="Group 35">
                          <a:extLst>
                            <a:ext uri="{FF2B5EF4-FFF2-40B4-BE49-F238E27FC236}">
                              <a16:creationId xmlns:a16="http://schemas.microsoft.com/office/drawing/2014/main" id="{B80881BE-059D-BD44-908D-1E878FB216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6056" y="469775"/>
                          <a:ext cx="1218185" cy="415094"/>
                          <a:chOff x="304327" y="75493"/>
                          <a:chExt cx="1218185" cy="415094"/>
                        </a:xfrm>
                      </p:grpSpPr>
                      <p:sp>
                        <p:nvSpPr>
                          <p:cNvPr id="37" name="Rounded Rectangle 36">
                            <a:extLst>
                              <a:ext uri="{FF2B5EF4-FFF2-40B4-BE49-F238E27FC236}">
                                <a16:creationId xmlns:a16="http://schemas.microsoft.com/office/drawing/2014/main" id="{9937A055-E9DC-0443-BDAD-F84B49FD91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04327" y="75493"/>
                            <a:ext cx="481965" cy="415086"/>
                          </a:xfrm>
                          <a:prstGeom prst="roundRect">
                            <a:avLst/>
                          </a:prstGeom>
                          <a:solidFill>
                            <a:srgbClr val="436FB5"/>
                          </a:solidFill>
                          <a:ln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1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R</a:t>
                            </a:r>
                            <a:endParaRPr lang="hu-HU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38" name="Rounded Rectangle 37">
                            <a:extLst>
                              <a:ext uri="{FF2B5EF4-FFF2-40B4-BE49-F238E27FC236}">
                                <a16:creationId xmlns:a16="http://schemas.microsoft.com/office/drawing/2014/main" id="{AD10391D-55CA-9144-9894-43EB28BFBE5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40547" y="75501"/>
                            <a:ext cx="481965" cy="415086"/>
                          </a:xfrm>
                          <a:prstGeom prst="roundRect">
                            <a:avLst/>
                          </a:prstGeom>
                          <a:solidFill>
                            <a:srgbClr val="436FB5"/>
                          </a:solidFill>
                          <a:ln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1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R</a:t>
                            </a:r>
                            <a:endParaRPr lang="hu-HU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32" name="Text Box 16772">
                        <a:extLst>
                          <a:ext uri="{FF2B5EF4-FFF2-40B4-BE49-F238E27FC236}">
                            <a16:creationId xmlns:a16="http://schemas.microsoft.com/office/drawing/2014/main" id="{BC62D033-7FBE-D943-B353-35C445E5E9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21092" y="138743"/>
                        <a:ext cx="922789" cy="331033"/>
                      </a:xfrm>
                      <a:prstGeom prst="rect">
                        <a:avLst/>
                      </a:prstGeom>
                      <a:solidFill>
                        <a:srgbClr val="28B19D"/>
                      </a:solidFill>
                      <a:ln w="6350">
                        <a:solidFill>
                          <a:srgbClr val="19AF9B"/>
                        </a:solidFill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just">
                          <a:spcBef>
                            <a:spcPts val="600"/>
                          </a:spcBef>
                          <a:spcAft>
                            <a:spcPts val="1200"/>
                          </a:spcAft>
                        </a:pPr>
                        <a:r>
                          <a:rPr lang="en-US" sz="1000" dirty="0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namespace2</a:t>
                        </a:r>
                        <a:endParaRPr lang="hu-H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5BA90E68-97A9-BC48-A2B7-D38CEFA5DB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9326" y="892518"/>
                      <a:ext cx="2804866" cy="2363029"/>
                      <a:chOff x="139326" y="53619"/>
                      <a:chExt cx="2804866" cy="2363029"/>
                    </a:xfrm>
                  </p:grpSpPr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3FF71078-0F51-D34C-93D2-891CC5BCD65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9326" y="53619"/>
                        <a:ext cx="2804866" cy="2363029"/>
                        <a:chOff x="139326" y="53619"/>
                        <a:chExt cx="2804866" cy="2363029"/>
                      </a:xfrm>
                    </p:grpSpPr>
                    <p:sp>
                      <p:nvSpPr>
                        <p:cNvPr id="17" name="Rectangle 16">
                          <a:extLst>
                            <a:ext uri="{FF2B5EF4-FFF2-40B4-BE49-F238E27FC236}">
                              <a16:creationId xmlns:a16="http://schemas.microsoft.com/office/drawing/2014/main" id="{C269DF7A-8336-D246-AEAA-44A97ECAF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326" y="53619"/>
                          <a:ext cx="2804866" cy="2363029"/>
                        </a:xfrm>
                        <a:prstGeom prst="rect">
                          <a:avLst/>
                        </a:prstGeom>
                        <a:solidFill>
                          <a:srgbClr val="28B19D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GB"/>
                        </a:p>
                      </p:txBody>
                    </p:sp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C5C87BB8-DCE5-3A44-8819-D06C9C925C8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61614" y="1621737"/>
                          <a:ext cx="2227160" cy="570436"/>
                          <a:chOff x="67999" y="-173507"/>
                          <a:chExt cx="2227160" cy="570436"/>
                        </a:xfrm>
                      </p:grpSpPr>
                      <p:sp>
                        <p:nvSpPr>
                          <p:cNvPr id="27" name="Rounded Rectangle 26">
                            <a:extLst>
                              <a:ext uri="{FF2B5EF4-FFF2-40B4-BE49-F238E27FC236}">
                                <a16:creationId xmlns:a16="http://schemas.microsoft.com/office/drawing/2014/main" id="{1295A94C-C14D-194B-90CB-56806746045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999" y="-173507"/>
                            <a:ext cx="482250" cy="570434"/>
                          </a:xfrm>
                          <a:prstGeom prst="roundRect">
                            <a:avLst/>
                          </a:prstGeom>
                          <a:solidFill>
                            <a:srgbClr val="71D271"/>
                          </a:solidFill>
                          <a:ln>
                            <a:solidFill>
                              <a:srgbClr val="71D27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0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DN</a:t>
                            </a:r>
                            <a:endParaRPr lang="hu-HU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8" name="Rounded Rectangle 27">
                            <a:extLst>
                              <a:ext uri="{FF2B5EF4-FFF2-40B4-BE49-F238E27FC236}">
                                <a16:creationId xmlns:a16="http://schemas.microsoft.com/office/drawing/2014/main" id="{48B005B2-F2AA-984D-9B1B-4300C36B8F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2006" y="-173506"/>
                            <a:ext cx="482250" cy="570435"/>
                          </a:xfrm>
                          <a:prstGeom prst="roundRect">
                            <a:avLst/>
                          </a:prstGeom>
                          <a:solidFill>
                            <a:srgbClr val="71D271"/>
                          </a:solidFill>
                          <a:ln>
                            <a:solidFill>
                              <a:srgbClr val="71D27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0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DN</a:t>
                            </a:r>
                            <a:endParaRPr lang="hu-HU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9" name="Rounded Rectangle 28">
                            <a:extLst>
                              <a:ext uri="{FF2B5EF4-FFF2-40B4-BE49-F238E27FC236}">
                                <a16:creationId xmlns:a16="http://schemas.microsoft.com/office/drawing/2014/main" id="{547745BB-CC81-2745-AEE0-5AEFFFF310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42458" y="-173506"/>
                            <a:ext cx="482250" cy="570435"/>
                          </a:xfrm>
                          <a:prstGeom prst="roundRect">
                            <a:avLst/>
                          </a:prstGeom>
                          <a:solidFill>
                            <a:srgbClr val="71D271"/>
                          </a:solidFill>
                          <a:ln>
                            <a:solidFill>
                              <a:srgbClr val="71D27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0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DN</a:t>
                            </a:r>
                            <a:endParaRPr lang="hu-HU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30" name="Rounded Rectangle 29">
                            <a:extLst>
                              <a:ext uri="{FF2B5EF4-FFF2-40B4-BE49-F238E27FC236}">
                                <a16:creationId xmlns:a16="http://schemas.microsoft.com/office/drawing/2014/main" id="{498758F6-9E04-4A47-B408-DEC063B7AD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812909" y="-173506"/>
                            <a:ext cx="482250" cy="570435"/>
                          </a:xfrm>
                          <a:prstGeom prst="roundRect">
                            <a:avLst/>
                          </a:prstGeom>
                          <a:solidFill>
                            <a:srgbClr val="71D271"/>
                          </a:solidFill>
                          <a:ln>
                            <a:solidFill>
                              <a:srgbClr val="71D27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0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DN</a:t>
                            </a:r>
                            <a:endParaRPr lang="hu-HU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9" name="Group 18">
                          <a:extLst>
                            <a:ext uri="{FF2B5EF4-FFF2-40B4-BE49-F238E27FC236}">
                              <a16:creationId xmlns:a16="http://schemas.microsoft.com/office/drawing/2014/main" id="{2344EFBE-2AB3-6F44-BAA6-8122D3341B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44617" y="1048624"/>
                          <a:ext cx="2227160" cy="406749"/>
                          <a:chOff x="0" y="0"/>
                          <a:chExt cx="2227160" cy="406749"/>
                        </a:xfrm>
                      </p:grpSpPr>
                      <p:sp>
                        <p:nvSpPr>
                          <p:cNvPr id="24" name="Rounded Rectangle 23">
                            <a:extLst>
                              <a:ext uri="{FF2B5EF4-FFF2-40B4-BE49-F238E27FC236}">
                                <a16:creationId xmlns:a16="http://schemas.microsoft.com/office/drawing/2014/main" id="{1CC133F6-84A5-4947-A10B-D26B2BF72F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683586" cy="406749"/>
                          </a:xfrm>
                          <a:prstGeom prst="roundRect">
                            <a:avLst/>
                          </a:prstGeom>
                          <a:solidFill>
                            <a:srgbClr val="FE9124"/>
                          </a:solidFill>
                          <a:ln>
                            <a:solidFill>
                              <a:srgbClr val="FE912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endParaRPr lang="en-US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NN</a:t>
                            </a:r>
                            <a:endParaRPr lang="hu-HU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Active</a:t>
                            </a:r>
                            <a:endParaRPr lang="hu-HU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1200"/>
                              </a:spcAft>
                            </a:pPr>
                            <a:r>
                              <a:rPr lang="en-IE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 </a:t>
                            </a:r>
                            <a:endParaRPr lang="hu-HU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5" name="Rounded Rectangle 24">
                            <a:extLst>
                              <a:ext uri="{FF2B5EF4-FFF2-40B4-BE49-F238E27FC236}">
                                <a16:creationId xmlns:a16="http://schemas.microsoft.com/office/drawing/2014/main" id="{03F3D98C-531C-D04A-9EF8-B6ED5EBAE84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1787" y="0"/>
                            <a:ext cx="683586" cy="406749"/>
                          </a:xfrm>
                          <a:prstGeom prst="roundRect">
                            <a:avLst/>
                          </a:prstGeom>
                          <a:solidFill>
                            <a:srgbClr val="FE9124"/>
                          </a:solidFill>
                          <a:ln>
                            <a:solidFill>
                              <a:srgbClr val="FE912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endParaRPr lang="en-US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NN</a:t>
                            </a:r>
                            <a:endParaRPr lang="hu-HU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Standby</a:t>
                            </a:r>
                            <a:endParaRPr lang="hu-HU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1200"/>
                              </a:spcAft>
                            </a:pPr>
                            <a:r>
                              <a:rPr lang="en-IE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 </a:t>
                            </a:r>
                            <a:endParaRPr lang="hu-HU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6" name="Rounded Rectangle 25">
                            <a:extLst>
                              <a:ext uri="{FF2B5EF4-FFF2-40B4-BE49-F238E27FC236}">
                                <a16:creationId xmlns:a16="http://schemas.microsoft.com/office/drawing/2014/main" id="{66CB52D7-812F-1D46-9F53-3C6B264AD61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43574" y="0"/>
                            <a:ext cx="683586" cy="406749"/>
                          </a:xfrm>
                          <a:prstGeom prst="roundRect">
                            <a:avLst/>
                          </a:prstGeom>
                          <a:solidFill>
                            <a:srgbClr val="FE9124"/>
                          </a:solidFill>
                          <a:ln>
                            <a:solidFill>
                              <a:srgbClr val="FE912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endParaRPr lang="en-US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NN</a:t>
                            </a:r>
                            <a:endParaRPr lang="hu-HU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Standby</a:t>
                            </a:r>
                            <a:endParaRPr lang="hu-HU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  <a:p>
                            <a:pPr algn="ctr">
                              <a:spcAft>
                                <a:spcPts val="1200"/>
                              </a:spcAft>
                            </a:pPr>
                            <a:r>
                              <a:rPr lang="en-IE" sz="9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 </a:t>
                            </a:r>
                            <a:endParaRPr lang="hu-HU" sz="9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" name="Group 19">
                          <a:extLst>
                            <a:ext uri="{FF2B5EF4-FFF2-40B4-BE49-F238E27FC236}">
                              <a16:creationId xmlns:a16="http://schemas.microsoft.com/office/drawing/2014/main" id="{77C15C1F-28EA-5F4D-807F-3BAB2EF69BC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5630" y="523655"/>
                          <a:ext cx="2014234" cy="428851"/>
                          <a:chOff x="3901" y="129373"/>
                          <a:chExt cx="2014234" cy="428851"/>
                        </a:xfrm>
                      </p:grpSpPr>
                      <p:sp>
                        <p:nvSpPr>
                          <p:cNvPr id="21" name="Rounded Rectangle 20">
                            <a:extLst>
                              <a:ext uri="{FF2B5EF4-FFF2-40B4-BE49-F238E27FC236}">
                                <a16:creationId xmlns:a16="http://schemas.microsoft.com/office/drawing/2014/main" id="{AC13A8C0-99CE-6845-B921-86B0F2382F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901" y="129373"/>
                            <a:ext cx="481965" cy="415086"/>
                          </a:xfrm>
                          <a:prstGeom prst="roundRect">
                            <a:avLst/>
                          </a:prstGeom>
                          <a:solidFill>
                            <a:srgbClr val="436FB5"/>
                          </a:solidFill>
                          <a:ln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1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R</a:t>
                            </a:r>
                            <a:endParaRPr lang="hu-HU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2" name="Rounded Rectangle 21">
                            <a:extLst>
                              <a:ext uri="{FF2B5EF4-FFF2-40B4-BE49-F238E27FC236}">
                                <a16:creationId xmlns:a16="http://schemas.microsoft.com/office/drawing/2014/main" id="{6FD2FC13-DCD1-564E-AE0F-B942B9DC87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3504" y="129373"/>
                            <a:ext cx="481965" cy="415086"/>
                          </a:xfrm>
                          <a:prstGeom prst="roundRect">
                            <a:avLst/>
                          </a:prstGeom>
                          <a:solidFill>
                            <a:srgbClr val="436FB5"/>
                          </a:solidFill>
                          <a:ln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100" dirty="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R</a:t>
                            </a:r>
                            <a:endParaRPr lang="hu-HU" sz="11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23" name="Rounded Rectangle 22">
                            <a:extLst>
                              <a:ext uri="{FF2B5EF4-FFF2-40B4-BE49-F238E27FC236}">
                                <a16:creationId xmlns:a16="http://schemas.microsoft.com/office/drawing/2014/main" id="{88E5B4E2-8EB3-5F4E-AF15-E72527A6F93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36170" y="143138"/>
                            <a:ext cx="481965" cy="415086"/>
                          </a:xfrm>
                          <a:prstGeom prst="roundRect">
                            <a:avLst/>
                          </a:prstGeom>
                          <a:solidFill>
                            <a:srgbClr val="436FB5"/>
                          </a:solidFill>
                          <a:ln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1200"/>
                              </a:spcAft>
                            </a:pPr>
                            <a:r>
                              <a:rPr lang="en-US" sz="1100"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a:t>R</a:t>
                            </a:r>
                            <a:endParaRPr lang="hu-HU" sz="11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16" name="Text Box 16773">
                        <a:extLst>
                          <a:ext uri="{FF2B5EF4-FFF2-40B4-BE49-F238E27FC236}">
                            <a16:creationId xmlns:a16="http://schemas.microsoft.com/office/drawing/2014/main" id="{1A861CCC-2587-6B48-A7FE-A72DB55AC3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0700" y="87348"/>
                        <a:ext cx="922789" cy="287405"/>
                      </a:xfrm>
                      <a:prstGeom prst="rect">
                        <a:avLst/>
                      </a:prstGeom>
                      <a:solidFill>
                        <a:srgbClr val="28B19D"/>
                      </a:solidFill>
                      <a:ln w="6350">
                        <a:solidFill>
                          <a:srgbClr val="19AF9B"/>
                        </a:solidFill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just">
                          <a:spcBef>
                            <a:spcPts val="600"/>
                          </a:spcBef>
                          <a:spcAft>
                            <a:spcPts val="1200"/>
                          </a:spcAft>
                        </a:pPr>
                        <a:r>
                          <a:rPr lang="en-US" sz="1000" dirty="0">
                            <a:solidFill>
                              <a:srgbClr val="FFFFFF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name</a:t>
                        </a:r>
                        <a:r>
                          <a:rPr lang="en-US" sz="1000" dirty="0">
                            <a:solidFill>
                              <a:srgbClr val="FFFFFF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space1</a:t>
                        </a:r>
                        <a:endParaRPr lang="hu-HU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1" name="Straight Arrow Connector 10">
                      <a:extLst>
                        <a:ext uri="{FF2B5EF4-FFF2-40B4-BE49-F238E27FC236}">
                          <a16:creationId xmlns:a16="http://schemas.microsoft.com/office/drawing/2014/main" id="{FFD38FEC-6173-454C-9DE7-61607D3DBD6B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flipH="1" flipV="1">
                      <a:off x="2223295" y="843045"/>
                      <a:ext cx="65587" cy="533273"/>
                    </a:xfrm>
                    <a:prstGeom prst="straightConnector1">
                      <a:avLst/>
                    </a:prstGeom>
                    <a:ln w="12700">
                      <a:solidFill>
                        <a:srgbClr val="436FB5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>
                      <a:extLst>
                        <a:ext uri="{FF2B5EF4-FFF2-40B4-BE49-F238E27FC236}">
                          <a16:creationId xmlns:a16="http://schemas.microsoft.com/office/drawing/2014/main" id="{1C8CB485-BC81-5E49-B92C-EF22E639B3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570579" y="1710909"/>
                      <a:ext cx="1569917" cy="284545"/>
                    </a:xfrm>
                    <a:prstGeom prst="straightConnector1">
                      <a:avLst/>
                    </a:prstGeom>
                    <a:ln w="12700">
                      <a:solidFill>
                        <a:srgbClr val="436FB5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" name="Smiley Face 12">
                      <a:extLst>
                        <a:ext uri="{FF2B5EF4-FFF2-40B4-BE49-F238E27FC236}">
                          <a16:creationId xmlns:a16="http://schemas.microsoft.com/office/drawing/2014/main" id="{B2A29091-89B5-044E-9024-4EF62AC356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6497" y="-742833"/>
                      <a:ext cx="607060" cy="469265"/>
                    </a:xfrm>
                    <a:prstGeom prst="smileyFace">
                      <a:avLst>
                        <a:gd name="adj" fmla="val 4653"/>
                      </a:avLst>
                    </a:prstGeom>
                    <a:solidFill>
                      <a:srgbClr val="28B19D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GB"/>
                    </a:p>
                  </p:txBody>
                </p:sp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3D908C5A-9068-864E-A685-EAAB28F80403}"/>
                        </a:ext>
                      </a:extLst>
                    </p:cNvPr>
                    <p:cNvCxnSpPr>
                      <a:cxnSpLocks/>
                      <a:stCxn id="13" idx="3"/>
                      <a:endCxn id="23" idx="3"/>
                    </p:cNvCxnSpPr>
                    <p:nvPr/>
                  </p:nvCxnSpPr>
                  <p:spPr>
                    <a:xfrm flipH="1">
                      <a:off x="2529864" y="-342290"/>
                      <a:ext cx="1685534" cy="1926152"/>
                    </a:xfrm>
                    <a:prstGeom prst="straightConnector1">
                      <a:avLst/>
                    </a:prstGeom>
                    <a:ln w="12700">
                      <a:solidFill>
                        <a:srgbClr val="436FB5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D503510E-C2F8-3243-8593-E113A284845C}"/>
                      </a:ext>
                    </a:extLst>
                  </p:cNvPr>
                  <p:cNvCxnSpPr>
                    <a:cxnSpLocks/>
                    <a:stCxn id="13" idx="4"/>
                  </p:cNvCxnSpPr>
                  <p:nvPr/>
                </p:nvCxnSpPr>
                <p:spPr>
                  <a:xfrm flipH="1">
                    <a:off x="3804257" y="-266374"/>
                    <a:ext cx="295234" cy="2645752"/>
                  </a:xfrm>
                  <a:prstGeom prst="straightConnector1">
                    <a:avLst/>
                  </a:prstGeom>
                  <a:ln w="12700">
                    <a:solidFill>
                      <a:srgbClr val="436FB5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A5796BA0-314C-FB4E-B39E-2F93165F86AA}"/>
                    </a:ext>
                  </a:extLst>
                </p:cNvPr>
                <p:cNvSpPr/>
                <p:nvPr/>
              </p:nvSpPr>
              <p:spPr>
                <a:xfrm>
                  <a:off x="3079005" y="1040376"/>
                  <a:ext cx="1445663" cy="745689"/>
                </a:xfrm>
                <a:prstGeom prst="rect">
                  <a:avLst/>
                </a:prstGeom>
                <a:solidFill>
                  <a:srgbClr val="FE9124"/>
                </a:solidFill>
                <a:ln>
                  <a:solidFill>
                    <a:srgbClr val="FE91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C2189E-9857-2643-AB9A-D4E8608DBC96}"/>
                  </a:ext>
                </a:extLst>
              </p:cNvPr>
              <p:cNvSpPr txBox="1"/>
              <p:nvPr/>
            </p:nvSpPr>
            <p:spPr>
              <a:xfrm>
                <a:off x="5780720" y="601184"/>
                <a:ext cx="20759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19AF9B"/>
                    </a:solidFill>
                  </a:rPr>
                  <a:t>hdfs</a:t>
                </a:r>
                <a:r>
                  <a:rPr lang="en-US" sz="1200" dirty="0">
                    <a:solidFill>
                      <a:srgbClr val="19AF9B"/>
                    </a:solidFill>
                  </a:rPr>
                  <a:t>://federation/test/</a:t>
                </a:r>
                <a:r>
                  <a:rPr lang="en-US" sz="1200" dirty="0" err="1">
                    <a:solidFill>
                      <a:srgbClr val="19AF9B"/>
                    </a:solidFill>
                  </a:rPr>
                  <a:t>myfile</a:t>
                </a:r>
                <a:endParaRPr lang="en-US" sz="1200" dirty="0">
                  <a:solidFill>
                    <a:srgbClr val="19AF9B"/>
                  </a:solidFill>
                </a:endParaRPr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53A8E2F7-99F6-A84F-8E7C-96FDB6998146}"/>
                  </a:ext>
                </a:extLst>
              </p:cNvPr>
              <p:cNvSpPr txBox="1"/>
              <p:nvPr/>
            </p:nvSpPr>
            <p:spPr>
              <a:xfrm>
                <a:off x="3009234" y="1310460"/>
                <a:ext cx="42916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/test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8317F1D-CC5B-1F45-A79A-066E44248478}"/>
                  </a:ext>
                </a:extLst>
              </p:cNvPr>
              <p:cNvSpPr txBox="1"/>
              <p:nvPr/>
            </p:nvSpPr>
            <p:spPr>
              <a:xfrm>
                <a:off x="3559558" y="1284379"/>
                <a:ext cx="8755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namespace2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B81115B-6B26-4741-A452-D3205B82FE6F}"/>
                  </a:ext>
                </a:extLst>
              </p:cNvPr>
              <p:cNvSpPr txBox="1"/>
              <p:nvPr/>
            </p:nvSpPr>
            <p:spPr>
              <a:xfrm>
                <a:off x="3549319" y="1511951"/>
                <a:ext cx="937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namespace1,</a:t>
                </a:r>
              </a:p>
              <a:p>
                <a:r>
                  <a:rPr lang="en-US" sz="900" dirty="0">
                    <a:solidFill>
                      <a:schemeClr val="bg1"/>
                    </a:solidFill>
                  </a:rPr>
                  <a:t>namespace2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0F3499B-11C7-1846-A955-739E6CFDFD28}"/>
                  </a:ext>
                </a:extLst>
              </p:cNvPr>
              <p:cNvSpPr txBox="1"/>
              <p:nvPr/>
            </p:nvSpPr>
            <p:spPr>
              <a:xfrm>
                <a:off x="2999976" y="1634184"/>
                <a:ext cx="42916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/root</a:t>
                </a:r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538B7C0-B95E-ED43-A907-3B3A8AB872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31574" y="1511951"/>
                <a:ext cx="150731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 Box 16819">
                <a:extLst>
                  <a:ext uri="{FF2B5EF4-FFF2-40B4-BE49-F238E27FC236}">
                    <a16:creationId xmlns:a16="http://schemas.microsoft.com/office/drawing/2014/main" id="{4669CE46-AA9B-6440-9D99-FFE758E0328C}"/>
                  </a:ext>
                </a:extLst>
              </p:cNvPr>
              <p:cNvSpPr txBox="1"/>
              <p:nvPr/>
            </p:nvSpPr>
            <p:spPr>
              <a:xfrm>
                <a:off x="2985716" y="934597"/>
                <a:ext cx="1449437" cy="279806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schemeClr val="accent6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rgbClr val="F38F3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State Store</a:t>
                </a:r>
                <a:endParaRPr lang="hu-HU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90" name="Text Box 16772">
              <a:extLst>
                <a:ext uri="{FF2B5EF4-FFF2-40B4-BE49-F238E27FC236}">
                  <a16:creationId xmlns:a16="http://schemas.microsoft.com/office/drawing/2014/main" id="{A9D6F21D-4EE8-CF43-82CA-5EF04BB77FB4}"/>
                </a:ext>
              </a:extLst>
            </p:cNvPr>
            <p:cNvSpPr txBox="1"/>
            <p:nvPr/>
          </p:nvSpPr>
          <p:spPr>
            <a:xfrm>
              <a:off x="6305484" y="1095281"/>
              <a:ext cx="751205" cy="329565"/>
            </a:xfrm>
            <a:prstGeom prst="rect">
              <a:avLst/>
            </a:prstGeom>
            <a:solidFill>
              <a:srgbClr val="28B19D"/>
            </a:solidFill>
            <a:ln w="6350">
              <a:solidFill>
                <a:srgbClr val="19AF9B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1200"/>
                </a:spcAft>
              </a:pPr>
              <a:r>
                <a:rPr lang="en-US" sz="10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federation</a:t>
              </a:r>
              <a:endParaRPr lang="hu-H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7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>
            <a:spLocks noGrp="1"/>
          </p:cNvSpPr>
          <p:nvPr>
            <p:ph type="body" idx="1"/>
          </p:nvPr>
        </p:nvSpPr>
        <p:spPr>
          <a:xfrm>
            <a:off x="121150" y="1012550"/>
            <a:ext cx="2808000" cy="26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Contact: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Nazerke Seidan</a:t>
            </a:r>
            <a:endParaRPr sz="16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grpSp>
        <p:nvGrpSpPr>
          <p:cNvPr id="434" name="Google Shape;434;p29"/>
          <p:cNvGrpSpPr/>
          <p:nvPr/>
        </p:nvGrpSpPr>
        <p:grpSpPr>
          <a:xfrm>
            <a:off x="235575" y="2028200"/>
            <a:ext cx="2906237" cy="1275150"/>
            <a:chOff x="304063" y="1646325"/>
            <a:chExt cx="2906237" cy="1275150"/>
          </a:xfrm>
        </p:grpSpPr>
        <p:pic>
          <p:nvPicPr>
            <p:cNvPr id="435" name="Google Shape;43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1150" y="1698313"/>
              <a:ext cx="286275" cy="2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1148" y="2130124"/>
              <a:ext cx="286275" cy="2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063" y="2561925"/>
              <a:ext cx="360450" cy="35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29"/>
            <p:cNvSpPr txBox="1"/>
            <p:nvPr/>
          </p:nvSpPr>
          <p:spPr>
            <a:xfrm>
              <a:off x="664500" y="1646325"/>
              <a:ext cx="2319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github.com/nazerkebs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9" name="Google Shape;439;p29"/>
            <p:cNvSpPr txBox="1"/>
            <p:nvPr/>
          </p:nvSpPr>
          <p:spPr>
            <a:xfrm>
              <a:off x="664500" y="2108225"/>
              <a:ext cx="25458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linkedin.com/in/nazerkes 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0" name="Google Shape;440;p29"/>
            <p:cNvSpPr txBox="1"/>
            <p:nvPr/>
          </p:nvSpPr>
          <p:spPr>
            <a:xfrm>
              <a:off x="689700" y="2539525"/>
              <a:ext cx="24954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seinaz1997@gmail.com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41" name="Google Shape;441;p29"/>
          <p:cNvSpPr txBox="1"/>
          <p:nvPr/>
        </p:nvSpPr>
        <p:spPr>
          <a:xfrm>
            <a:off x="4139913" y="1193050"/>
            <a:ext cx="3519046" cy="160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Thank you for your attention!</a:t>
            </a:r>
            <a:endParaRPr sz="4000" b="1" dirty="0">
              <a:solidFill>
                <a:srgbClr val="FF5722"/>
              </a:solidFill>
            </a:endParaRPr>
          </a:p>
        </p:txBody>
      </p:sp>
      <p:pic>
        <p:nvPicPr>
          <p:cNvPr id="442" name="Google Shape;44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8075" y="4547650"/>
            <a:ext cx="1553075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23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63046" y="2669950"/>
            <a:ext cx="3044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200" b="1" dirty="0">
                <a:solidFill>
                  <a:srgbClr val="18ACB0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lang="en-GB" sz="3200" b="1" dirty="0">
              <a:solidFill>
                <a:srgbClr val="18ACB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95475" y="-155150"/>
            <a:ext cx="71007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22225" y="-47750"/>
            <a:ext cx="4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Hadoop</a:t>
            </a:r>
            <a:endParaRPr sz="4000" b="1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650" y="826600"/>
            <a:ext cx="4206350" cy="42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600375" y="1192775"/>
            <a:ext cx="26253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Compute</a:t>
            </a:r>
            <a:endParaRPr sz="3000" dirty="0">
              <a:solidFill>
                <a:srgbClr val="19AF9B"/>
              </a:solidFill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170" y="1753100"/>
            <a:ext cx="971917" cy="5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5">
            <a:alphaModFix/>
          </a:blip>
          <a:srcRect t="18046" b="18206"/>
          <a:stretch/>
        </p:blipFill>
        <p:spPr>
          <a:xfrm>
            <a:off x="991175" y="2345000"/>
            <a:ext cx="1119800" cy="4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6497650" y="2913900"/>
            <a:ext cx="21150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Storage </a:t>
            </a:r>
            <a:endParaRPr sz="3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3000" b="1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HDFS</a:t>
            </a:r>
            <a:r>
              <a:rPr lang="en" sz="3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1074100" y="3379850"/>
            <a:ext cx="1119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1BF0B-5CD5-B049-A684-104C7485D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70" y="2840450"/>
            <a:ext cx="636333" cy="57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CE31DB-34C5-F24D-8898-FF735383D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331" y="2840450"/>
            <a:ext cx="327470" cy="6117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3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0;p16"/>
          <p:cNvSpPr/>
          <p:nvPr/>
        </p:nvSpPr>
        <p:spPr>
          <a:xfrm>
            <a:off x="4217377" y="975763"/>
            <a:ext cx="4817502" cy="224517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AD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95475" y="-155150"/>
            <a:ext cx="71007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22225" y="-47750"/>
            <a:ext cx="873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 HDFS</a:t>
            </a:r>
            <a:r>
              <a:rPr lang="en" sz="3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Replication Strategy</a:t>
            </a:r>
            <a:endParaRPr sz="3800" b="1"/>
          </a:p>
        </p:txBody>
      </p:sp>
      <p:sp>
        <p:nvSpPr>
          <p:cNvPr id="104" name="Google Shape;104;p16"/>
          <p:cNvSpPr txBox="1"/>
          <p:nvPr/>
        </p:nvSpPr>
        <p:spPr>
          <a:xfrm>
            <a:off x="222177" y="766831"/>
            <a:ext cx="3336425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19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9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3 replicas by default</a:t>
            </a:r>
            <a:endParaRPr sz="19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  </a:t>
            </a:r>
            <a:r>
              <a:rPr lang="en" sz="19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Tolerates up to 2 failures</a:t>
            </a:r>
            <a:endParaRPr sz="19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19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Data locality </a:t>
            </a:r>
            <a:endParaRPr sz="19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6DADB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6DADB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375402" y="1126339"/>
            <a:ext cx="5600881" cy="1979575"/>
            <a:chOff x="220255" y="992225"/>
            <a:chExt cx="8605385" cy="3082913"/>
          </a:xfrm>
        </p:grpSpPr>
        <p:sp>
          <p:nvSpPr>
            <p:cNvPr id="57" name="Google Shape;103;p16"/>
            <p:cNvSpPr/>
            <p:nvPr/>
          </p:nvSpPr>
          <p:spPr>
            <a:xfrm>
              <a:off x="322225" y="992225"/>
              <a:ext cx="1069200" cy="742500"/>
            </a:xfrm>
            <a:prstGeom prst="roundRect">
              <a:avLst>
                <a:gd name="adj" fmla="val 16667"/>
              </a:avLst>
            </a:prstGeom>
            <a:solidFill>
              <a:srgbClr val="6DD372"/>
            </a:solidFill>
            <a:ln w="9525" cap="flat" cmpd="sng">
              <a:solidFill>
                <a:srgbClr val="6DAD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HDFS </a:t>
              </a:r>
              <a:endParaRPr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Client</a:t>
              </a:r>
              <a:endParaRPr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8" name="Google Shape;105;p16"/>
            <p:cNvCxnSpPr>
              <a:stCxn id="57" idx="2"/>
              <a:endCxn id="87" idx="0"/>
            </p:cNvCxnSpPr>
            <p:nvPr/>
          </p:nvCxnSpPr>
          <p:spPr>
            <a:xfrm>
              <a:off x="856825" y="1734725"/>
              <a:ext cx="1565100" cy="1135200"/>
            </a:xfrm>
            <a:prstGeom prst="straightConnector1">
              <a:avLst/>
            </a:prstGeom>
            <a:noFill/>
            <a:ln w="19050" cap="flat" cmpd="sng">
              <a:solidFill>
                <a:srgbClr val="19AF9B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59" name="Google Shape;111;p16"/>
            <p:cNvCxnSpPr>
              <a:stCxn id="57" idx="3"/>
              <a:endCxn id="84" idx="1"/>
            </p:cNvCxnSpPr>
            <p:nvPr/>
          </p:nvCxnSpPr>
          <p:spPr>
            <a:xfrm>
              <a:off x="1391425" y="1363475"/>
              <a:ext cx="2904300" cy="3900"/>
            </a:xfrm>
            <a:prstGeom prst="straightConnector1">
              <a:avLst/>
            </a:prstGeom>
            <a:noFill/>
            <a:ln w="19050" cap="flat" cmpd="sng">
              <a:solidFill>
                <a:srgbClr val="19AF9B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grpSp>
          <p:nvGrpSpPr>
            <p:cNvPr id="60" name="Google Shape;112;p16"/>
            <p:cNvGrpSpPr/>
            <p:nvPr/>
          </p:nvGrpSpPr>
          <p:grpSpPr>
            <a:xfrm>
              <a:off x="220255" y="1668604"/>
              <a:ext cx="636573" cy="656407"/>
              <a:chOff x="121150" y="1840575"/>
              <a:chExt cx="764101" cy="949800"/>
            </a:xfrm>
          </p:grpSpPr>
          <p:sp>
            <p:nvSpPr>
              <p:cNvPr id="96" name="Google Shape;113;p16"/>
              <p:cNvSpPr/>
              <p:nvPr/>
            </p:nvSpPr>
            <p:spPr>
              <a:xfrm>
                <a:off x="121150" y="1840575"/>
                <a:ext cx="764101" cy="949800"/>
              </a:xfrm>
              <a:prstGeom prst="foldedCorner">
                <a:avLst>
                  <a:gd name="adj" fmla="val 39514"/>
                </a:avLst>
              </a:prstGeom>
              <a:solidFill>
                <a:srgbClr val="F3F3F3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19AF9B"/>
                    </a:solidFill>
                    <a:latin typeface="Roboto"/>
                    <a:ea typeface="Roboto"/>
                    <a:cs typeface="Roboto"/>
                    <a:sym typeface="Roboto"/>
                  </a:rPr>
                  <a:t>file</a:t>
                </a:r>
                <a:endParaRPr sz="1200" dirty="0">
                  <a:solidFill>
                    <a:srgbClr val="19AF9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" name="Google Shape;114;p16"/>
              <p:cNvSpPr/>
              <p:nvPr/>
            </p:nvSpPr>
            <p:spPr>
              <a:xfrm>
                <a:off x="154225" y="2267850"/>
                <a:ext cx="168000" cy="207300"/>
              </a:xfrm>
              <a:prstGeom prst="rect">
                <a:avLst/>
              </a:prstGeom>
              <a:solidFill>
                <a:srgbClr val="FF5722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5;p16"/>
              <p:cNvSpPr/>
              <p:nvPr/>
            </p:nvSpPr>
            <p:spPr>
              <a:xfrm>
                <a:off x="419200" y="2267850"/>
                <a:ext cx="168000" cy="207300"/>
              </a:xfrm>
              <a:prstGeom prst="rect">
                <a:avLst/>
              </a:prstGeom>
              <a:solidFill>
                <a:srgbClr val="8FBE82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16;p16"/>
              <p:cNvSpPr/>
              <p:nvPr/>
            </p:nvSpPr>
            <p:spPr>
              <a:xfrm>
                <a:off x="154225" y="2514450"/>
                <a:ext cx="168000" cy="207300"/>
              </a:xfrm>
              <a:prstGeom prst="rect">
                <a:avLst/>
              </a:prstGeom>
              <a:solidFill>
                <a:srgbClr val="6DADB6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17;p16"/>
              <p:cNvSpPr/>
              <p:nvPr/>
            </p:nvSpPr>
            <p:spPr>
              <a:xfrm>
                <a:off x="419200" y="2514450"/>
                <a:ext cx="168000" cy="207300"/>
              </a:xfrm>
              <a:prstGeom prst="rect">
                <a:avLst/>
              </a:prstGeom>
              <a:solidFill>
                <a:srgbClr val="FB8C00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18;p16"/>
            <p:cNvGrpSpPr/>
            <p:nvPr/>
          </p:nvGrpSpPr>
          <p:grpSpPr>
            <a:xfrm>
              <a:off x="1665695" y="992225"/>
              <a:ext cx="7159945" cy="2627691"/>
              <a:chOff x="417513" y="981072"/>
              <a:chExt cx="8324550" cy="3042366"/>
            </a:xfrm>
          </p:grpSpPr>
          <p:sp>
            <p:nvSpPr>
              <p:cNvPr id="83" name="Google Shape;119;p16"/>
              <p:cNvSpPr/>
              <p:nvPr/>
            </p:nvSpPr>
            <p:spPr>
              <a:xfrm>
                <a:off x="6983763" y="3154938"/>
                <a:ext cx="1758300" cy="868500"/>
              </a:xfrm>
              <a:prstGeom prst="roundRect">
                <a:avLst>
                  <a:gd name="adj" fmla="val 16667"/>
                </a:avLst>
              </a:prstGeom>
              <a:solidFill>
                <a:srgbClr val="19AF9B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DataNode</a:t>
                </a:r>
                <a:endParaRPr sz="1200" dirty="0"/>
              </a:p>
            </p:txBody>
          </p:sp>
          <p:sp>
            <p:nvSpPr>
              <p:cNvPr id="84" name="Google Shape;108;p16"/>
              <p:cNvSpPr/>
              <p:nvPr/>
            </p:nvSpPr>
            <p:spPr>
              <a:xfrm>
                <a:off x="3475476" y="981072"/>
                <a:ext cx="1805700" cy="868500"/>
              </a:xfrm>
              <a:prstGeom prst="roundRect">
                <a:avLst>
                  <a:gd name="adj" fmla="val 16667"/>
                </a:avLst>
              </a:prstGeom>
              <a:solidFill>
                <a:srgbClr val="FF5722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NameNode</a:t>
                </a:r>
                <a:endParaRPr sz="12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" name="Google Shape;120;p16"/>
              <p:cNvSpPr/>
              <p:nvPr/>
            </p:nvSpPr>
            <p:spPr>
              <a:xfrm>
                <a:off x="4893900" y="3154938"/>
                <a:ext cx="1758300" cy="868500"/>
              </a:xfrm>
              <a:prstGeom prst="roundRect">
                <a:avLst>
                  <a:gd name="adj" fmla="val 16667"/>
                </a:avLst>
              </a:prstGeom>
              <a:solidFill>
                <a:srgbClr val="19AF9B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DataNode</a:t>
                </a:r>
                <a:endParaRPr sz="1200" dirty="0"/>
              </a:p>
            </p:txBody>
          </p:sp>
          <p:sp>
            <p:nvSpPr>
              <p:cNvPr id="86" name="Google Shape;121;p16"/>
              <p:cNvSpPr/>
              <p:nvPr/>
            </p:nvSpPr>
            <p:spPr>
              <a:xfrm>
                <a:off x="2655700" y="3154938"/>
                <a:ext cx="1758300" cy="868500"/>
              </a:xfrm>
              <a:prstGeom prst="roundRect">
                <a:avLst>
                  <a:gd name="adj" fmla="val 16667"/>
                </a:avLst>
              </a:prstGeom>
              <a:solidFill>
                <a:srgbClr val="19AF9B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DataNode</a:t>
                </a:r>
                <a:endParaRPr sz="1200" dirty="0"/>
              </a:p>
            </p:txBody>
          </p:sp>
          <p:sp>
            <p:nvSpPr>
              <p:cNvPr id="87" name="Google Shape;106;p16"/>
              <p:cNvSpPr/>
              <p:nvPr/>
            </p:nvSpPr>
            <p:spPr>
              <a:xfrm>
                <a:off x="417513" y="3154938"/>
                <a:ext cx="1758300" cy="868500"/>
              </a:xfrm>
              <a:prstGeom prst="roundRect">
                <a:avLst>
                  <a:gd name="adj" fmla="val 16667"/>
                </a:avLst>
              </a:prstGeom>
              <a:solidFill>
                <a:srgbClr val="19AF9B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DataNode</a:t>
                </a:r>
                <a:endParaRPr sz="1200" dirty="0"/>
              </a:p>
            </p:txBody>
          </p:sp>
          <p:cxnSp>
            <p:nvCxnSpPr>
              <p:cNvPr id="88" name="Google Shape;122;p16"/>
              <p:cNvCxnSpPr/>
              <p:nvPr/>
            </p:nvCxnSpPr>
            <p:spPr>
              <a:xfrm>
                <a:off x="5225738" y="1664038"/>
                <a:ext cx="2243700" cy="1467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9AF9B"/>
                </a:solidFill>
                <a:prstDash val="dash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9" name="Google Shape;123;p16"/>
              <p:cNvCxnSpPr>
                <a:endCxn id="85" idx="0"/>
              </p:cNvCxnSpPr>
              <p:nvPr/>
            </p:nvCxnSpPr>
            <p:spPr>
              <a:xfrm>
                <a:off x="4605150" y="1867038"/>
                <a:ext cx="1167900" cy="128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9AF9B"/>
                </a:solidFill>
                <a:prstDash val="dash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0" name="Google Shape;124;p16"/>
              <p:cNvCxnSpPr>
                <a:endCxn id="86" idx="0"/>
              </p:cNvCxnSpPr>
              <p:nvPr/>
            </p:nvCxnSpPr>
            <p:spPr>
              <a:xfrm flipH="1">
                <a:off x="3534850" y="1843038"/>
                <a:ext cx="557100" cy="1311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9AF9B"/>
                </a:solidFill>
                <a:prstDash val="dash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1" name="Google Shape;125;p16"/>
              <p:cNvCxnSpPr/>
              <p:nvPr/>
            </p:nvCxnSpPr>
            <p:spPr>
              <a:xfrm flipH="1">
                <a:off x="1824588" y="1780638"/>
                <a:ext cx="1650900" cy="1315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9AF9B"/>
                </a:solidFill>
                <a:prstDash val="dash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2" name="Google Shape;126;p16"/>
              <p:cNvCxnSpPr>
                <a:stCxn id="87" idx="3"/>
                <a:endCxn id="86" idx="1"/>
              </p:cNvCxnSpPr>
              <p:nvPr/>
            </p:nvCxnSpPr>
            <p:spPr>
              <a:xfrm>
                <a:off x="2175812" y="3589188"/>
                <a:ext cx="480000" cy="600"/>
              </a:xfrm>
              <a:prstGeom prst="curvedConnector3">
                <a:avLst>
                  <a:gd name="adj1" fmla="val 49988"/>
                </a:avLst>
              </a:prstGeom>
              <a:noFill/>
              <a:ln w="19050" cap="flat" cmpd="sng">
                <a:solidFill>
                  <a:srgbClr val="19AF9B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127;p16"/>
              <p:cNvCxnSpPr/>
              <p:nvPr/>
            </p:nvCxnSpPr>
            <p:spPr>
              <a:xfrm>
                <a:off x="4414012" y="3589188"/>
                <a:ext cx="480300" cy="600"/>
              </a:xfrm>
              <a:prstGeom prst="curved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19AF9B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128;p16"/>
              <p:cNvCxnSpPr/>
              <p:nvPr/>
            </p:nvCxnSpPr>
            <p:spPr>
              <a:xfrm>
                <a:off x="6595537" y="3588888"/>
                <a:ext cx="480300" cy="600"/>
              </a:xfrm>
              <a:prstGeom prst="curved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19AF9B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5" name="Google Shape;129;p16"/>
              <p:cNvSpPr/>
              <p:nvPr/>
            </p:nvSpPr>
            <p:spPr>
              <a:xfrm>
                <a:off x="4706466" y="1640737"/>
                <a:ext cx="1257733" cy="620562"/>
              </a:xfrm>
              <a:prstGeom prst="foldedCorner">
                <a:avLst>
                  <a:gd name="adj" fmla="val 31468"/>
                </a:avLst>
              </a:prstGeom>
              <a:solidFill>
                <a:srgbClr val="F3F3F3"/>
              </a:solidFill>
              <a:ln w="9525" cap="flat" cmpd="sng">
                <a:solidFill>
                  <a:srgbClr val="19AF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6DADB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dirty="0">
                    <a:solidFill>
                      <a:srgbClr val="19AF9B"/>
                    </a:solidFill>
                    <a:latin typeface="Roboto"/>
                    <a:ea typeface="Roboto"/>
                    <a:cs typeface="Roboto"/>
                    <a:sym typeface="Roboto"/>
                  </a:rPr>
                  <a:t>file metadata</a:t>
                </a:r>
                <a:endParaRPr sz="900" dirty="0">
                  <a:solidFill>
                    <a:srgbClr val="19AF9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" name="Google Shape;130;p16"/>
            <p:cNvGrpSpPr/>
            <p:nvPr/>
          </p:nvGrpSpPr>
          <p:grpSpPr>
            <a:xfrm>
              <a:off x="5946749" y="3441238"/>
              <a:ext cx="624000" cy="633900"/>
              <a:chOff x="6004249" y="4483688"/>
              <a:chExt cx="624000" cy="633900"/>
            </a:xfrm>
          </p:grpSpPr>
          <p:sp>
            <p:nvSpPr>
              <p:cNvPr id="77" name="Google Shape;131;p16"/>
              <p:cNvSpPr/>
              <p:nvPr/>
            </p:nvSpPr>
            <p:spPr>
              <a:xfrm>
                <a:off x="6004249" y="4483688"/>
                <a:ext cx="624000" cy="633900"/>
              </a:xfrm>
              <a:prstGeom prst="foldedCorner">
                <a:avLst>
                  <a:gd name="adj" fmla="val 0"/>
                </a:avLst>
              </a:prstGeom>
              <a:solidFill>
                <a:srgbClr val="F3F3F3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6DADB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" name="Google Shape;132;p16"/>
              <p:cNvSpPr/>
              <p:nvPr/>
            </p:nvSpPr>
            <p:spPr>
              <a:xfrm>
                <a:off x="6358875" y="4840413"/>
                <a:ext cx="168000" cy="207300"/>
              </a:xfrm>
              <a:prstGeom prst="rect">
                <a:avLst/>
              </a:prstGeom>
              <a:solidFill>
                <a:srgbClr val="6DADB6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" name="Google Shape;133;p16"/>
              <p:cNvGrpSpPr/>
              <p:nvPr/>
            </p:nvGrpSpPr>
            <p:grpSpPr>
              <a:xfrm>
                <a:off x="6105625" y="4553563"/>
                <a:ext cx="421250" cy="207300"/>
                <a:chOff x="1926875" y="3776175"/>
                <a:chExt cx="421250" cy="207300"/>
              </a:xfrm>
            </p:grpSpPr>
            <p:sp>
              <p:nvSpPr>
                <p:cNvPr id="81" name="Google Shape;134;p16"/>
                <p:cNvSpPr/>
                <p:nvPr/>
              </p:nvSpPr>
              <p:spPr>
                <a:xfrm>
                  <a:off x="1926875" y="3776175"/>
                  <a:ext cx="168000" cy="207300"/>
                </a:xfrm>
                <a:prstGeom prst="rect">
                  <a:avLst/>
                </a:prstGeom>
                <a:solidFill>
                  <a:srgbClr val="8FBE82"/>
                </a:solidFill>
                <a:ln w="9525" cap="flat" cmpd="sng">
                  <a:solidFill>
                    <a:srgbClr val="8FBE8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35;p16"/>
                <p:cNvSpPr/>
                <p:nvPr/>
              </p:nvSpPr>
              <p:spPr>
                <a:xfrm>
                  <a:off x="2180125" y="3776175"/>
                  <a:ext cx="168000" cy="2073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rgbClr val="8FBE8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" name="Google Shape;136;p16"/>
              <p:cNvSpPr/>
              <p:nvPr/>
            </p:nvSpPr>
            <p:spPr>
              <a:xfrm>
                <a:off x="6105625" y="4840425"/>
                <a:ext cx="168000" cy="207300"/>
              </a:xfrm>
              <a:prstGeom prst="rect">
                <a:avLst/>
              </a:prstGeom>
              <a:solidFill>
                <a:srgbClr val="FB8C00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37;p16"/>
            <p:cNvGrpSpPr/>
            <p:nvPr/>
          </p:nvGrpSpPr>
          <p:grpSpPr>
            <a:xfrm>
              <a:off x="3953224" y="3441238"/>
              <a:ext cx="624000" cy="633900"/>
              <a:chOff x="6004249" y="4483688"/>
              <a:chExt cx="624000" cy="633900"/>
            </a:xfrm>
          </p:grpSpPr>
          <p:sp>
            <p:nvSpPr>
              <p:cNvPr id="71" name="Google Shape;138;p16"/>
              <p:cNvSpPr/>
              <p:nvPr/>
            </p:nvSpPr>
            <p:spPr>
              <a:xfrm>
                <a:off x="6004249" y="4483688"/>
                <a:ext cx="624000" cy="633900"/>
              </a:xfrm>
              <a:prstGeom prst="foldedCorner">
                <a:avLst>
                  <a:gd name="adj" fmla="val 0"/>
                </a:avLst>
              </a:prstGeom>
              <a:solidFill>
                <a:srgbClr val="F3F3F3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6DADB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2" name="Google Shape;139;p16"/>
              <p:cNvSpPr/>
              <p:nvPr/>
            </p:nvSpPr>
            <p:spPr>
              <a:xfrm>
                <a:off x="6358875" y="4840413"/>
                <a:ext cx="168000" cy="207300"/>
              </a:xfrm>
              <a:prstGeom prst="rect">
                <a:avLst/>
              </a:prstGeom>
              <a:solidFill>
                <a:srgbClr val="6DADB6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" name="Google Shape;140;p16"/>
              <p:cNvGrpSpPr/>
              <p:nvPr/>
            </p:nvGrpSpPr>
            <p:grpSpPr>
              <a:xfrm>
                <a:off x="6105625" y="4553563"/>
                <a:ext cx="421250" cy="207300"/>
                <a:chOff x="1926875" y="3776175"/>
                <a:chExt cx="421250" cy="207300"/>
              </a:xfrm>
            </p:grpSpPr>
            <p:sp>
              <p:nvSpPr>
                <p:cNvPr id="75" name="Google Shape;141;p16"/>
                <p:cNvSpPr/>
                <p:nvPr/>
              </p:nvSpPr>
              <p:spPr>
                <a:xfrm>
                  <a:off x="1926875" y="3776175"/>
                  <a:ext cx="168000" cy="207300"/>
                </a:xfrm>
                <a:prstGeom prst="rect">
                  <a:avLst/>
                </a:prstGeom>
                <a:solidFill>
                  <a:srgbClr val="8FBE82"/>
                </a:solidFill>
                <a:ln w="9525" cap="flat" cmpd="sng">
                  <a:solidFill>
                    <a:srgbClr val="8FBE8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42;p16"/>
                <p:cNvSpPr/>
                <p:nvPr/>
              </p:nvSpPr>
              <p:spPr>
                <a:xfrm>
                  <a:off x="2180125" y="3776175"/>
                  <a:ext cx="168000" cy="2073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rgbClr val="8FBE8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" name="Google Shape;143;p16"/>
              <p:cNvSpPr/>
              <p:nvPr/>
            </p:nvSpPr>
            <p:spPr>
              <a:xfrm>
                <a:off x="6105625" y="4840425"/>
                <a:ext cx="168000" cy="207300"/>
              </a:xfrm>
              <a:prstGeom prst="rect">
                <a:avLst/>
              </a:prstGeom>
              <a:solidFill>
                <a:srgbClr val="FB8C00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44;p16"/>
            <p:cNvGrpSpPr/>
            <p:nvPr/>
          </p:nvGrpSpPr>
          <p:grpSpPr>
            <a:xfrm>
              <a:off x="1959699" y="3441238"/>
              <a:ext cx="624000" cy="633900"/>
              <a:chOff x="6004249" y="4483688"/>
              <a:chExt cx="624000" cy="633900"/>
            </a:xfrm>
          </p:grpSpPr>
          <p:sp>
            <p:nvSpPr>
              <p:cNvPr id="65" name="Google Shape;145;p16"/>
              <p:cNvSpPr/>
              <p:nvPr/>
            </p:nvSpPr>
            <p:spPr>
              <a:xfrm>
                <a:off x="6004249" y="4483688"/>
                <a:ext cx="624000" cy="633900"/>
              </a:xfrm>
              <a:prstGeom prst="foldedCorner">
                <a:avLst>
                  <a:gd name="adj" fmla="val 0"/>
                </a:avLst>
              </a:prstGeom>
              <a:solidFill>
                <a:srgbClr val="F3F3F3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rgbClr val="6DADB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" name="Google Shape;146;p16"/>
              <p:cNvSpPr/>
              <p:nvPr/>
            </p:nvSpPr>
            <p:spPr>
              <a:xfrm>
                <a:off x="6358875" y="4840413"/>
                <a:ext cx="168000" cy="207300"/>
              </a:xfrm>
              <a:prstGeom prst="rect">
                <a:avLst/>
              </a:prstGeom>
              <a:solidFill>
                <a:srgbClr val="6DADB6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147;p16"/>
              <p:cNvGrpSpPr/>
              <p:nvPr/>
            </p:nvGrpSpPr>
            <p:grpSpPr>
              <a:xfrm>
                <a:off x="6105625" y="4553563"/>
                <a:ext cx="421250" cy="207300"/>
                <a:chOff x="1926875" y="3776175"/>
                <a:chExt cx="421250" cy="207300"/>
              </a:xfrm>
            </p:grpSpPr>
            <p:sp>
              <p:nvSpPr>
                <p:cNvPr id="69" name="Google Shape;148;p16"/>
                <p:cNvSpPr/>
                <p:nvPr/>
              </p:nvSpPr>
              <p:spPr>
                <a:xfrm>
                  <a:off x="1926875" y="3776175"/>
                  <a:ext cx="168000" cy="207300"/>
                </a:xfrm>
                <a:prstGeom prst="rect">
                  <a:avLst/>
                </a:prstGeom>
                <a:solidFill>
                  <a:srgbClr val="8FBE82"/>
                </a:solidFill>
                <a:ln w="9525" cap="flat" cmpd="sng">
                  <a:solidFill>
                    <a:srgbClr val="8FBE8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49;p16"/>
                <p:cNvSpPr/>
                <p:nvPr/>
              </p:nvSpPr>
              <p:spPr>
                <a:xfrm>
                  <a:off x="2180125" y="3776175"/>
                  <a:ext cx="168000" cy="2073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rgbClr val="8FBE8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" name="Google Shape;150;p16"/>
              <p:cNvSpPr/>
              <p:nvPr/>
            </p:nvSpPr>
            <p:spPr>
              <a:xfrm>
                <a:off x="6105625" y="4840425"/>
                <a:ext cx="168000" cy="207300"/>
              </a:xfrm>
              <a:prstGeom prst="rect">
                <a:avLst/>
              </a:prstGeom>
              <a:solidFill>
                <a:srgbClr val="FB8C00"/>
              </a:solidFill>
              <a:ln w="9525" cap="flat" cmpd="sng">
                <a:solidFill>
                  <a:srgbClr val="8FBE8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" name="Google Shape;109;p16"/>
          <p:cNvSpPr txBox="1"/>
          <p:nvPr/>
        </p:nvSpPr>
        <p:spPr>
          <a:xfrm>
            <a:off x="2120741" y="4051469"/>
            <a:ext cx="5162267" cy="650400"/>
          </a:xfrm>
          <a:prstGeom prst="rect">
            <a:avLst/>
          </a:prstGeom>
          <a:solidFill>
            <a:srgbClr val="FF572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200% storage overhead</a:t>
            </a:r>
            <a:endParaRPr sz="3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4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9AF9B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74750" y="298850"/>
            <a:ext cx="8707800" cy="23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Erasure Coding Feature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5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4174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4294967295"/>
          </p:nvPr>
        </p:nvSpPr>
        <p:spPr>
          <a:xfrm>
            <a:off x="318590" y="-96444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 dirty="0">
                <a:solidFill>
                  <a:srgbClr val="FFFFFF"/>
                </a:solidFill>
              </a:rPr>
              <a:t>Erasure Coding (EC)</a:t>
            </a:r>
            <a:endParaRPr sz="4000" b="1" dirty="0">
              <a:solidFill>
                <a:srgbClr val="FFFFFF"/>
              </a:solidFill>
            </a:endParaRPr>
          </a:p>
        </p:txBody>
      </p:sp>
      <p:sp>
        <p:nvSpPr>
          <p:cNvPr id="188" name="Google Shape;158;p17"/>
          <p:cNvSpPr txBox="1"/>
          <p:nvPr/>
        </p:nvSpPr>
        <p:spPr>
          <a:xfrm>
            <a:off x="552949" y="2803252"/>
            <a:ext cx="7521529" cy="204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Similar to RAID 5/6 concept</a:t>
            </a:r>
            <a:endParaRPr sz="2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Uses a codec algorithm eg. Reed-Solomon (RS)</a:t>
            </a:r>
            <a:endParaRPr sz="2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RS (N,K) where N - data chunks, K - parity chunks</a:t>
            </a:r>
            <a:endParaRPr sz="2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Generates K parity chunks based on N data chunks</a:t>
            </a:r>
            <a:endParaRPr sz="2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Tolerates up to K failures  </a:t>
            </a:r>
          </a:p>
          <a:p>
            <a:pPr lvl="0"/>
            <a:r>
              <a:rPr lang="en" sz="2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Stripe cell </a:t>
            </a:r>
            <a:r>
              <a:rPr lang="en" sz="2000" b="1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1024k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, block size </a:t>
            </a:r>
            <a:r>
              <a:rPr lang="en" sz="2000" b="1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mb</a:t>
            </a:r>
            <a:endParaRPr sz="2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A8417-174C-5C4D-A222-3A630ACEB23F}"/>
              </a:ext>
            </a:extLst>
          </p:cNvPr>
          <p:cNvGrpSpPr/>
          <p:nvPr/>
        </p:nvGrpSpPr>
        <p:grpSpPr>
          <a:xfrm>
            <a:off x="142070" y="681581"/>
            <a:ext cx="8859856" cy="1995670"/>
            <a:chOff x="142070" y="681581"/>
            <a:chExt cx="8859856" cy="1995670"/>
          </a:xfrm>
        </p:grpSpPr>
        <p:sp>
          <p:nvSpPr>
            <p:cNvPr id="72" name="Google Shape;215;p17"/>
            <p:cNvSpPr txBox="1"/>
            <p:nvPr/>
          </p:nvSpPr>
          <p:spPr>
            <a:xfrm>
              <a:off x="3335026" y="2103150"/>
              <a:ext cx="2975700" cy="4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19AF9B"/>
                  </a:solidFill>
                  <a:latin typeface="Roboto"/>
                  <a:ea typeface="Roboto"/>
                  <a:cs typeface="Roboto"/>
                  <a:sym typeface="Roboto"/>
                </a:rPr>
                <a:t>Distributed to N data chunks</a:t>
              </a:r>
              <a:endParaRPr sz="1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216;p17"/>
            <p:cNvSpPr txBox="1"/>
            <p:nvPr/>
          </p:nvSpPr>
          <p:spPr>
            <a:xfrm>
              <a:off x="6519126" y="2021024"/>
              <a:ext cx="2482800" cy="65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19AF9B"/>
                  </a:solidFill>
                  <a:latin typeface="Roboto"/>
                  <a:ea typeface="Roboto"/>
                  <a:cs typeface="Roboto"/>
                  <a:sym typeface="Roboto"/>
                </a:rPr>
                <a:t>Compute K parity chunks using</a:t>
              </a:r>
              <a:r>
                <a:rPr lang="en" sz="1500" b="1" dirty="0">
                  <a:solidFill>
                    <a:srgbClr val="19AF9B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500" b="1" dirty="0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rPr>
                <a:t>Reed-Solomon(N,K)</a:t>
              </a:r>
              <a:endParaRPr sz="1500" b="1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218;p17"/>
            <p:cNvSpPr txBox="1"/>
            <p:nvPr/>
          </p:nvSpPr>
          <p:spPr>
            <a:xfrm>
              <a:off x="1182747" y="2103150"/>
              <a:ext cx="1869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19AF9B"/>
                  </a:solidFill>
                  <a:latin typeface="Roboto"/>
                  <a:ea typeface="Roboto"/>
                  <a:cs typeface="Roboto"/>
                  <a:sym typeface="Roboto"/>
                </a:rPr>
                <a:t>Data is striped</a:t>
              </a:r>
              <a:endParaRPr sz="16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921813-FB10-1D49-A487-A220B7DFEA57}"/>
                </a:ext>
              </a:extLst>
            </p:cNvPr>
            <p:cNvGrpSpPr/>
            <p:nvPr/>
          </p:nvGrpSpPr>
          <p:grpSpPr>
            <a:xfrm>
              <a:off x="142070" y="681581"/>
              <a:ext cx="8859855" cy="1251669"/>
              <a:chOff x="142070" y="681581"/>
              <a:chExt cx="8859855" cy="1251669"/>
            </a:xfrm>
          </p:grpSpPr>
          <p:grpSp>
            <p:nvGrpSpPr>
              <p:cNvPr id="66" name="Google Shape;160;p17"/>
              <p:cNvGrpSpPr/>
              <p:nvPr/>
            </p:nvGrpSpPr>
            <p:grpSpPr>
              <a:xfrm>
                <a:off x="3717000" y="1230950"/>
                <a:ext cx="3317100" cy="702300"/>
                <a:chOff x="1468850" y="1463250"/>
                <a:chExt cx="3317100" cy="702300"/>
              </a:xfrm>
            </p:grpSpPr>
            <p:grpSp>
              <p:nvGrpSpPr>
                <p:cNvPr id="101" name="Google Shape;161;p17"/>
                <p:cNvGrpSpPr/>
                <p:nvPr/>
              </p:nvGrpSpPr>
              <p:grpSpPr>
                <a:xfrm>
                  <a:off x="1468850" y="1463250"/>
                  <a:ext cx="495600" cy="702300"/>
                  <a:chOff x="1342125" y="1388850"/>
                  <a:chExt cx="495600" cy="702300"/>
                </a:xfrm>
              </p:grpSpPr>
              <p:sp>
                <p:nvSpPr>
                  <p:cNvPr id="185" name="Google Shape;162;p17"/>
                  <p:cNvSpPr/>
                  <p:nvPr/>
                </p:nvSpPr>
                <p:spPr>
                  <a:xfrm>
                    <a:off x="1342125" y="1388850"/>
                    <a:ext cx="495600" cy="702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9AF9B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86" name="Google Shape;163;p17"/>
                  <p:cNvSpPr/>
                  <p:nvPr/>
                </p:nvSpPr>
                <p:spPr>
                  <a:xfrm>
                    <a:off x="1442025" y="1433300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s1</a:t>
                    </a:r>
                    <a:endParaRPr sz="8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  <p:sp>
                <p:nvSpPr>
                  <p:cNvPr id="187" name="Google Shape;164;p17"/>
                  <p:cNvSpPr/>
                  <p:nvPr/>
                </p:nvSpPr>
                <p:spPr>
                  <a:xfrm>
                    <a:off x="1442025" y="1744125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s7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</p:grpSp>
            <p:grpSp>
              <p:nvGrpSpPr>
                <p:cNvPr id="102" name="Google Shape;165;p17"/>
                <p:cNvGrpSpPr/>
                <p:nvPr/>
              </p:nvGrpSpPr>
              <p:grpSpPr>
                <a:xfrm>
                  <a:off x="2033150" y="1463250"/>
                  <a:ext cx="495600" cy="702300"/>
                  <a:chOff x="1342125" y="1388850"/>
                  <a:chExt cx="495600" cy="702300"/>
                </a:xfrm>
              </p:grpSpPr>
              <p:sp>
                <p:nvSpPr>
                  <p:cNvPr id="182" name="Google Shape;166;p17"/>
                  <p:cNvSpPr/>
                  <p:nvPr/>
                </p:nvSpPr>
                <p:spPr>
                  <a:xfrm>
                    <a:off x="1342125" y="1388850"/>
                    <a:ext cx="495600" cy="702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9AF9B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83" name="Google Shape;167;p17"/>
                  <p:cNvSpPr/>
                  <p:nvPr/>
                </p:nvSpPr>
                <p:spPr>
                  <a:xfrm>
                    <a:off x="1442025" y="1433300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s2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  <p:sp>
                <p:nvSpPr>
                  <p:cNvPr id="184" name="Google Shape;168;p17"/>
                  <p:cNvSpPr/>
                  <p:nvPr/>
                </p:nvSpPr>
                <p:spPr>
                  <a:xfrm>
                    <a:off x="1442025" y="1744125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s8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</p:grpSp>
            <p:grpSp>
              <p:nvGrpSpPr>
                <p:cNvPr id="103" name="Google Shape;169;p17"/>
                <p:cNvGrpSpPr/>
                <p:nvPr/>
              </p:nvGrpSpPr>
              <p:grpSpPr>
                <a:xfrm>
                  <a:off x="2597450" y="1463250"/>
                  <a:ext cx="495600" cy="702300"/>
                  <a:chOff x="1342125" y="1388850"/>
                  <a:chExt cx="495600" cy="702300"/>
                </a:xfrm>
              </p:grpSpPr>
              <p:sp>
                <p:nvSpPr>
                  <p:cNvPr id="179" name="Google Shape;170;p17"/>
                  <p:cNvSpPr/>
                  <p:nvPr/>
                </p:nvSpPr>
                <p:spPr>
                  <a:xfrm>
                    <a:off x="1342125" y="1388850"/>
                    <a:ext cx="495600" cy="702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9AF9B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80" name="Google Shape;171;p17"/>
                  <p:cNvSpPr/>
                  <p:nvPr/>
                </p:nvSpPr>
                <p:spPr>
                  <a:xfrm>
                    <a:off x="1442025" y="1433300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s3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  <p:sp>
                <p:nvSpPr>
                  <p:cNvPr id="181" name="Google Shape;172;p17"/>
                  <p:cNvSpPr/>
                  <p:nvPr/>
                </p:nvSpPr>
                <p:spPr>
                  <a:xfrm>
                    <a:off x="1442025" y="1744125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s9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</p:grpSp>
            <p:grpSp>
              <p:nvGrpSpPr>
                <p:cNvPr id="104" name="Google Shape;173;p17"/>
                <p:cNvGrpSpPr/>
                <p:nvPr/>
              </p:nvGrpSpPr>
              <p:grpSpPr>
                <a:xfrm>
                  <a:off x="3161750" y="1463250"/>
                  <a:ext cx="495600" cy="702300"/>
                  <a:chOff x="1342125" y="1388850"/>
                  <a:chExt cx="495600" cy="702300"/>
                </a:xfrm>
              </p:grpSpPr>
              <p:sp>
                <p:nvSpPr>
                  <p:cNvPr id="176" name="Google Shape;174;p17"/>
                  <p:cNvSpPr/>
                  <p:nvPr/>
                </p:nvSpPr>
                <p:spPr>
                  <a:xfrm>
                    <a:off x="1342125" y="1388850"/>
                    <a:ext cx="495600" cy="702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9AF9B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77" name="Google Shape;175;p17"/>
                  <p:cNvSpPr/>
                  <p:nvPr/>
                </p:nvSpPr>
                <p:spPr>
                  <a:xfrm>
                    <a:off x="1442025" y="1433300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s4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  <p:sp>
                <p:nvSpPr>
                  <p:cNvPr id="178" name="Google Shape;176;p17"/>
                  <p:cNvSpPr/>
                  <p:nvPr/>
                </p:nvSpPr>
                <p:spPr>
                  <a:xfrm>
                    <a:off x="1442025" y="1744125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s..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</p:grpSp>
            <p:grpSp>
              <p:nvGrpSpPr>
                <p:cNvPr id="105" name="Google Shape;177;p17"/>
                <p:cNvGrpSpPr/>
                <p:nvPr/>
              </p:nvGrpSpPr>
              <p:grpSpPr>
                <a:xfrm>
                  <a:off x="3726050" y="1463250"/>
                  <a:ext cx="495600" cy="702300"/>
                  <a:chOff x="1342125" y="1388850"/>
                  <a:chExt cx="495600" cy="702300"/>
                </a:xfrm>
              </p:grpSpPr>
              <p:sp>
                <p:nvSpPr>
                  <p:cNvPr id="173" name="Google Shape;178;p17"/>
                  <p:cNvSpPr/>
                  <p:nvPr/>
                </p:nvSpPr>
                <p:spPr>
                  <a:xfrm>
                    <a:off x="1342125" y="1388850"/>
                    <a:ext cx="495600" cy="702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9AF9B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74" name="Google Shape;179;p17"/>
                  <p:cNvSpPr/>
                  <p:nvPr/>
                </p:nvSpPr>
                <p:spPr>
                  <a:xfrm>
                    <a:off x="1442025" y="1433300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s5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  <p:sp>
                <p:nvSpPr>
                  <p:cNvPr id="175" name="Google Shape;180;p17"/>
                  <p:cNvSpPr/>
                  <p:nvPr/>
                </p:nvSpPr>
                <p:spPr>
                  <a:xfrm>
                    <a:off x="1442025" y="1744125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s..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</p:grpSp>
            <p:grpSp>
              <p:nvGrpSpPr>
                <p:cNvPr id="106" name="Google Shape;181;p17"/>
                <p:cNvGrpSpPr/>
                <p:nvPr/>
              </p:nvGrpSpPr>
              <p:grpSpPr>
                <a:xfrm>
                  <a:off x="4290350" y="1463250"/>
                  <a:ext cx="495600" cy="702300"/>
                  <a:chOff x="1342125" y="1388850"/>
                  <a:chExt cx="495600" cy="702300"/>
                </a:xfrm>
              </p:grpSpPr>
              <p:sp>
                <p:nvSpPr>
                  <p:cNvPr id="107" name="Google Shape;182;p17"/>
                  <p:cNvSpPr/>
                  <p:nvPr/>
                </p:nvSpPr>
                <p:spPr>
                  <a:xfrm>
                    <a:off x="1342125" y="1388850"/>
                    <a:ext cx="495600" cy="702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19AF9B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08" name="Google Shape;183;p17"/>
                  <p:cNvSpPr/>
                  <p:nvPr/>
                </p:nvSpPr>
                <p:spPr>
                  <a:xfrm>
                    <a:off x="1442025" y="1433300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s6</a:t>
                    </a:r>
                    <a:endParaRPr sz="7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  <p:sp>
                <p:nvSpPr>
                  <p:cNvPr id="109" name="Google Shape;184;p17"/>
                  <p:cNvSpPr/>
                  <p:nvPr/>
                </p:nvSpPr>
                <p:spPr>
                  <a:xfrm>
                    <a:off x="1442025" y="1744125"/>
                    <a:ext cx="295800" cy="264000"/>
                  </a:xfrm>
                  <a:prstGeom prst="rect">
                    <a:avLst/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rPr>
                      <a:t>sN</a:t>
                    </a:r>
                    <a:endParaRPr sz="600" b="1">
                      <a:solidFill>
                        <a:srgbClr val="FFFFFF"/>
                      </a:solidFill>
                      <a:latin typeface="Comfortaa"/>
                      <a:ea typeface="Comfortaa"/>
                      <a:cs typeface="Comfortaa"/>
                      <a:sym typeface="Comfortaa"/>
                    </a:endParaRPr>
                  </a:p>
                </p:txBody>
              </p:sp>
            </p:grpSp>
          </p:grpSp>
          <p:grpSp>
            <p:nvGrpSpPr>
              <p:cNvPr id="67" name="Google Shape;185;p17"/>
              <p:cNvGrpSpPr/>
              <p:nvPr/>
            </p:nvGrpSpPr>
            <p:grpSpPr>
              <a:xfrm>
                <a:off x="920933" y="1323643"/>
                <a:ext cx="2504386" cy="516910"/>
                <a:chOff x="1717251" y="2849203"/>
                <a:chExt cx="2256000" cy="468300"/>
              </a:xfrm>
            </p:grpSpPr>
            <p:grpSp>
              <p:nvGrpSpPr>
                <p:cNvPr id="88" name="Google Shape;186;p17"/>
                <p:cNvGrpSpPr/>
                <p:nvPr/>
              </p:nvGrpSpPr>
              <p:grpSpPr>
                <a:xfrm>
                  <a:off x="1717251" y="2849203"/>
                  <a:ext cx="2256000" cy="468300"/>
                  <a:chOff x="1717251" y="2849203"/>
                  <a:chExt cx="2256000" cy="468300"/>
                </a:xfrm>
              </p:grpSpPr>
              <p:sp>
                <p:nvSpPr>
                  <p:cNvPr id="95" name="Google Shape;187;p17"/>
                  <p:cNvSpPr/>
                  <p:nvPr/>
                </p:nvSpPr>
                <p:spPr>
                  <a:xfrm>
                    <a:off x="1717251" y="2849203"/>
                    <a:ext cx="2256000" cy="468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6DD372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cxnSp>
                <p:nvCxnSpPr>
                  <p:cNvPr id="96" name="Google Shape;188;p17"/>
                  <p:cNvCxnSpPr/>
                  <p:nvPr/>
                </p:nvCxnSpPr>
                <p:spPr>
                  <a:xfrm>
                    <a:off x="2101750" y="2899850"/>
                    <a:ext cx="0" cy="380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" name="Google Shape;189;p17"/>
                  <p:cNvCxnSpPr/>
                  <p:nvPr/>
                </p:nvCxnSpPr>
                <p:spPr>
                  <a:xfrm>
                    <a:off x="3225125" y="2899850"/>
                    <a:ext cx="0" cy="380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" name="Google Shape;190;p17"/>
                  <p:cNvCxnSpPr/>
                  <p:nvPr/>
                </p:nvCxnSpPr>
                <p:spPr>
                  <a:xfrm>
                    <a:off x="3568325" y="2899850"/>
                    <a:ext cx="0" cy="380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" name="Google Shape;191;p17"/>
                  <p:cNvCxnSpPr/>
                  <p:nvPr/>
                </p:nvCxnSpPr>
                <p:spPr>
                  <a:xfrm>
                    <a:off x="2845250" y="2899850"/>
                    <a:ext cx="0" cy="380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0" name="Google Shape;192;p17"/>
                  <p:cNvCxnSpPr/>
                  <p:nvPr/>
                </p:nvCxnSpPr>
                <p:spPr>
                  <a:xfrm>
                    <a:off x="2453425" y="2899850"/>
                    <a:ext cx="0" cy="380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89" name="Google Shape;193;p17"/>
                <p:cNvSpPr txBox="1"/>
                <p:nvPr/>
              </p:nvSpPr>
              <p:spPr>
                <a:xfrm>
                  <a:off x="1806025" y="2942225"/>
                  <a:ext cx="295800" cy="285300"/>
                </a:xfrm>
                <a:prstGeom prst="rect">
                  <a:avLst/>
                </a:prstGeom>
                <a:solidFill>
                  <a:srgbClr val="6DD3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s1</a:t>
                  </a:r>
                  <a:endParaRPr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0" name="Google Shape;194;p17"/>
                <p:cNvSpPr txBox="1"/>
                <p:nvPr/>
              </p:nvSpPr>
              <p:spPr>
                <a:xfrm>
                  <a:off x="2133050" y="2942225"/>
                  <a:ext cx="295800" cy="285300"/>
                </a:xfrm>
                <a:prstGeom prst="rect">
                  <a:avLst/>
                </a:prstGeom>
                <a:solidFill>
                  <a:srgbClr val="6DD3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s2</a:t>
                  </a:r>
                  <a:endParaRPr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1" name="Google Shape;195;p17"/>
                <p:cNvSpPr txBox="1"/>
                <p:nvPr/>
              </p:nvSpPr>
              <p:spPr>
                <a:xfrm>
                  <a:off x="2528750" y="2942225"/>
                  <a:ext cx="295800" cy="285300"/>
                </a:xfrm>
                <a:prstGeom prst="rect">
                  <a:avLst/>
                </a:prstGeom>
                <a:solidFill>
                  <a:srgbClr val="6DD3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s3</a:t>
                  </a:r>
                  <a:endParaRPr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2" name="Google Shape;196;p17"/>
                <p:cNvSpPr txBox="1"/>
                <p:nvPr/>
              </p:nvSpPr>
              <p:spPr>
                <a:xfrm>
                  <a:off x="2865950" y="2942225"/>
                  <a:ext cx="295800" cy="285300"/>
                </a:xfrm>
                <a:prstGeom prst="rect">
                  <a:avLst/>
                </a:prstGeom>
                <a:solidFill>
                  <a:srgbClr val="6DD3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s4</a:t>
                  </a:r>
                  <a:endParaRPr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3" name="Google Shape;197;p17"/>
                <p:cNvSpPr txBox="1"/>
                <p:nvPr/>
              </p:nvSpPr>
              <p:spPr>
                <a:xfrm>
                  <a:off x="3251475" y="2942225"/>
                  <a:ext cx="295800" cy="285300"/>
                </a:xfrm>
                <a:prstGeom prst="rect">
                  <a:avLst/>
                </a:prstGeom>
                <a:solidFill>
                  <a:srgbClr val="6DD3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s..</a:t>
                  </a:r>
                  <a:endParaRPr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94" name="Google Shape;198;p17"/>
                <p:cNvSpPr txBox="1"/>
                <p:nvPr/>
              </p:nvSpPr>
              <p:spPr>
                <a:xfrm>
                  <a:off x="3637000" y="2942225"/>
                  <a:ext cx="295800" cy="285300"/>
                </a:xfrm>
                <a:prstGeom prst="rect">
                  <a:avLst/>
                </a:prstGeom>
                <a:solidFill>
                  <a:srgbClr val="6DD37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sN</a:t>
                  </a:r>
                  <a:endParaRPr sz="7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8" name="Google Shape;199;p17"/>
              <p:cNvGrpSpPr/>
              <p:nvPr/>
            </p:nvGrpSpPr>
            <p:grpSpPr>
              <a:xfrm>
                <a:off x="7380875" y="1230950"/>
                <a:ext cx="1621050" cy="702300"/>
                <a:chOff x="6764750" y="3133900"/>
                <a:chExt cx="1621050" cy="702300"/>
              </a:xfrm>
            </p:grpSpPr>
            <p:grpSp>
              <p:nvGrpSpPr>
                <p:cNvPr id="76" name="Google Shape;200;p17"/>
                <p:cNvGrpSpPr/>
                <p:nvPr/>
              </p:nvGrpSpPr>
              <p:grpSpPr>
                <a:xfrm>
                  <a:off x="6764750" y="3133900"/>
                  <a:ext cx="495600" cy="702300"/>
                  <a:chOff x="6912600" y="1944975"/>
                  <a:chExt cx="495600" cy="702300"/>
                </a:xfrm>
              </p:grpSpPr>
              <p:sp>
                <p:nvSpPr>
                  <p:cNvPr id="85" name="Google Shape;201;p17"/>
                  <p:cNvSpPr/>
                  <p:nvPr/>
                </p:nvSpPr>
                <p:spPr>
                  <a:xfrm>
                    <a:off x="6912600" y="1944975"/>
                    <a:ext cx="495600" cy="702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5722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86" name="Google Shape;202;p17"/>
                  <p:cNvSpPr txBox="1"/>
                  <p:nvPr/>
                </p:nvSpPr>
                <p:spPr>
                  <a:xfrm>
                    <a:off x="6960100" y="2014575"/>
                    <a:ext cx="380100" cy="2667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PS1</a:t>
                    </a:r>
                    <a:endParaRPr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87" name="Google Shape;203;p17"/>
                  <p:cNvSpPr txBox="1"/>
                  <p:nvPr/>
                </p:nvSpPr>
                <p:spPr>
                  <a:xfrm>
                    <a:off x="6970350" y="2305050"/>
                    <a:ext cx="380100" cy="2667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PS4</a:t>
                    </a:r>
                    <a:endParaRPr sz="800" dirty="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77" name="Google Shape;204;p17"/>
                <p:cNvGrpSpPr/>
                <p:nvPr/>
              </p:nvGrpSpPr>
              <p:grpSpPr>
                <a:xfrm>
                  <a:off x="7327475" y="3133900"/>
                  <a:ext cx="495600" cy="702300"/>
                  <a:chOff x="6912600" y="1944975"/>
                  <a:chExt cx="495600" cy="702300"/>
                </a:xfrm>
              </p:grpSpPr>
              <p:sp>
                <p:nvSpPr>
                  <p:cNvPr id="82" name="Google Shape;205;p17"/>
                  <p:cNvSpPr/>
                  <p:nvPr/>
                </p:nvSpPr>
                <p:spPr>
                  <a:xfrm>
                    <a:off x="6912600" y="1944975"/>
                    <a:ext cx="495600" cy="702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5722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83" name="Google Shape;206;p17"/>
                  <p:cNvSpPr txBox="1"/>
                  <p:nvPr/>
                </p:nvSpPr>
                <p:spPr>
                  <a:xfrm>
                    <a:off x="6960100" y="2014575"/>
                    <a:ext cx="380100" cy="2667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PS2</a:t>
                    </a:r>
                    <a:endParaRPr sz="800" dirty="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84" name="Google Shape;207;p17"/>
                  <p:cNvSpPr txBox="1"/>
                  <p:nvPr/>
                </p:nvSpPr>
                <p:spPr>
                  <a:xfrm>
                    <a:off x="6970350" y="2305050"/>
                    <a:ext cx="380100" cy="2667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PS5</a:t>
                    </a:r>
                    <a:endParaRPr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grpSp>
              <p:nvGrpSpPr>
                <p:cNvPr id="78" name="Google Shape;208;p17"/>
                <p:cNvGrpSpPr/>
                <p:nvPr/>
              </p:nvGrpSpPr>
              <p:grpSpPr>
                <a:xfrm>
                  <a:off x="7890200" y="3133900"/>
                  <a:ext cx="495600" cy="702300"/>
                  <a:chOff x="6912600" y="1944975"/>
                  <a:chExt cx="495600" cy="702300"/>
                </a:xfrm>
              </p:grpSpPr>
              <p:sp>
                <p:nvSpPr>
                  <p:cNvPr id="79" name="Google Shape;209;p17"/>
                  <p:cNvSpPr/>
                  <p:nvPr/>
                </p:nvSpPr>
                <p:spPr>
                  <a:xfrm>
                    <a:off x="6912600" y="1944975"/>
                    <a:ext cx="495600" cy="7023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5722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80" name="Google Shape;210;p17"/>
                  <p:cNvSpPr txBox="1"/>
                  <p:nvPr/>
                </p:nvSpPr>
                <p:spPr>
                  <a:xfrm>
                    <a:off x="6960100" y="2014575"/>
                    <a:ext cx="380100" cy="2667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PS3</a:t>
                    </a:r>
                    <a:endParaRPr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81" name="Google Shape;211;p17"/>
                  <p:cNvSpPr txBox="1"/>
                  <p:nvPr/>
                </p:nvSpPr>
                <p:spPr>
                  <a:xfrm>
                    <a:off x="6970350" y="2305050"/>
                    <a:ext cx="380100" cy="2667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PS6</a:t>
                    </a:r>
                    <a:endParaRPr sz="8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</p:grpSp>
          <p:sp>
            <p:nvSpPr>
              <p:cNvPr id="69" name="Google Shape;212;p17"/>
              <p:cNvSpPr/>
              <p:nvPr/>
            </p:nvSpPr>
            <p:spPr>
              <a:xfrm>
                <a:off x="142070" y="1315841"/>
                <a:ext cx="455100" cy="532500"/>
              </a:xfrm>
              <a:prstGeom prst="foldedCorner">
                <a:avLst>
                  <a:gd name="adj" fmla="val 50000"/>
                </a:avLst>
              </a:prstGeom>
              <a:solidFill>
                <a:srgbClr val="FFFFFF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dirty="0">
                    <a:solidFill>
                      <a:srgbClr val="19AF9B"/>
                    </a:solidFill>
                    <a:latin typeface="Roboto"/>
                    <a:ea typeface="Roboto"/>
                    <a:cs typeface="Roboto"/>
                    <a:sym typeface="Roboto"/>
                  </a:rPr>
                  <a:t>file</a:t>
                </a:r>
                <a:endParaRPr sz="1500" dirty="0">
                  <a:solidFill>
                    <a:srgbClr val="19AF9B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0" name="Google Shape;213;p17"/>
              <p:cNvSpPr/>
              <p:nvPr/>
            </p:nvSpPr>
            <p:spPr>
              <a:xfrm>
                <a:off x="675890" y="1470950"/>
                <a:ext cx="232800" cy="222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14;p17"/>
              <p:cNvSpPr/>
              <p:nvPr/>
            </p:nvSpPr>
            <p:spPr>
              <a:xfrm>
                <a:off x="3470790" y="1470950"/>
                <a:ext cx="232800" cy="222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17;p17"/>
              <p:cNvSpPr/>
              <p:nvPr/>
            </p:nvSpPr>
            <p:spPr>
              <a:xfrm>
                <a:off x="7034100" y="1426850"/>
                <a:ext cx="331050" cy="2223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6DAD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5722"/>
                    </a:solidFill>
                    <a:latin typeface="Roboto"/>
                    <a:ea typeface="Roboto"/>
                    <a:cs typeface="Roboto"/>
                    <a:sym typeface="Roboto"/>
                  </a:rPr>
                  <a:t>+</a:t>
                </a:r>
                <a:endParaRPr sz="1200" b="1" dirty="0">
                  <a:solidFill>
                    <a:srgbClr val="FF572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868422" y="984728"/>
                <a:ext cx="542311" cy="273363"/>
                <a:chOff x="868422" y="984728"/>
                <a:chExt cx="542311" cy="273363"/>
              </a:xfrm>
            </p:grpSpPr>
            <p:sp>
              <p:nvSpPr>
                <p:cNvPr id="2" name="Right Brace 1"/>
                <p:cNvSpPr/>
                <p:nvPr/>
              </p:nvSpPr>
              <p:spPr>
                <a:xfrm rot="16200000">
                  <a:off x="1155605" y="1066807"/>
                  <a:ext cx="54283" cy="328285"/>
                </a:xfrm>
                <a:prstGeom prst="rightBrace">
                  <a:avLst>
                    <a:gd name="adj1" fmla="val 8333"/>
                    <a:gd name="adj2" fmla="val 53023"/>
                  </a:avLst>
                </a:prstGeom>
                <a:ln w="12700">
                  <a:solidFill>
                    <a:srgbClr val="19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>
                  <a:off x="868422" y="984728"/>
                  <a:ext cx="54231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rgbClr val="18ACB0"/>
                      </a:solidFill>
                    </a:rPr>
                    <a:t>1024k</a:t>
                  </a:r>
                  <a:endParaRPr lang="en-GB" sz="1000" dirty="0">
                    <a:solidFill>
                      <a:srgbClr val="18ACB0"/>
                    </a:solidFill>
                  </a:endParaRP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3665771" y="901460"/>
                <a:ext cx="646729" cy="400110"/>
                <a:chOff x="920933" y="976512"/>
                <a:chExt cx="546829" cy="400110"/>
              </a:xfrm>
            </p:grpSpPr>
            <p:sp>
              <p:nvSpPr>
                <p:cNvPr id="190" name="Right Brace 189"/>
                <p:cNvSpPr/>
                <p:nvPr/>
              </p:nvSpPr>
              <p:spPr>
                <a:xfrm rot="16200000">
                  <a:off x="1155605" y="1066807"/>
                  <a:ext cx="54283" cy="328285"/>
                </a:xfrm>
                <a:prstGeom prst="rightBrace">
                  <a:avLst>
                    <a:gd name="adj1" fmla="val 8333"/>
                    <a:gd name="adj2" fmla="val 53023"/>
                  </a:avLst>
                </a:prstGeom>
                <a:ln w="12700">
                  <a:solidFill>
                    <a:srgbClr val="19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920933" y="976512"/>
                  <a:ext cx="5468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rgbClr val="18ACB0"/>
                      </a:solidFill>
                    </a:rPr>
                    <a:t>256mb</a:t>
                  </a:r>
                  <a:endParaRPr lang="en-GB" sz="1000" dirty="0">
                    <a:solidFill>
                      <a:srgbClr val="18ACB0"/>
                    </a:solidFill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0C04BFC-FCD3-594D-9571-7968958595B0}"/>
                  </a:ext>
                </a:extLst>
              </p:cNvPr>
              <p:cNvGrpSpPr/>
              <p:nvPr/>
            </p:nvGrpSpPr>
            <p:grpSpPr>
              <a:xfrm>
                <a:off x="4303932" y="681581"/>
                <a:ext cx="4157901" cy="438297"/>
                <a:chOff x="4303932" y="681581"/>
                <a:chExt cx="4157901" cy="438297"/>
              </a:xfrm>
            </p:grpSpPr>
            <p:sp>
              <p:nvSpPr>
                <p:cNvPr id="113" name="Right Brace 112">
                  <a:extLst>
                    <a:ext uri="{FF2B5EF4-FFF2-40B4-BE49-F238E27FC236}">
                      <a16:creationId xmlns:a16="http://schemas.microsoft.com/office/drawing/2014/main" id="{A1E8D41B-7500-FA45-BC23-079F67165F41}"/>
                    </a:ext>
                  </a:extLst>
                </p:cNvPr>
                <p:cNvSpPr/>
                <p:nvPr/>
              </p:nvSpPr>
              <p:spPr>
                <a:xfrm rot="16200000">
                  <a:off x="6239248" y="-1102707"/>
                  <a:ext cx="287269" cy="4157901"/>
                </a:xfrm>
                <a:prstGeom prst="rightBrace">
                  <a:avLst>
                    <a:gd name="adj1" fmla="val 8333"/>
                    <a:gd name="adj2" fmla="val 53023"/>
                  </a:avLst>
                </a:prstGeom>
                <a:ln w="12700">
                  <a:solidFill>
                    <a:srgbClr val="19AF9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D70AFEC-669A-394D-95CF-B614B420AB38}"/>
                    </a:ext>
                  </a:extLst>
                </p:cNvPr>
                <p:cNvSpPr txBox="1"/>
                <p:nvPr/>
              </p:nvSpPr>
              <p:spPr>
                <a:xfrm>
                  <a:off x="5358482" y="681581"/>
                  <a:ext cx="210186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rgbClr val="18ACB0"/>
                      </a:solidFill>
                    </a:rPr>
                    <a:t>EC Group Block</a:t>
                  </a:r>
                  <a:endParaRPr lang="en-GB" sz="1000" dirty="0">
                    <a:solidFill>
                      <a:srgbClr val="18ACB0"/>
                    </a:solidFill>
                  </a:endParaRPr>
                </a:p>
              </p:txBody>
            </p:sp>
          </p:grpSp>
        </p:grpSp>
      </p:grpSp>
      <p:sp>
        <p:nvSpPr>
          <p:cNvPr id="110" name="Rectangle 109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6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9AF9B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74750" y="298850"/>
            <a:ext cx="8707800" cy="23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Why parity chunks are needed?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7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081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body" idx="4294967295"/>
          </p:nvPr>
        </p:nvSpPr>
        <p:spPr>
          <a:xfrm>
            <a:off x="293825" y="-130629"/>
            <a:ext cx="8222100" cy="859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 dirty="0">
                <a:solidFill>
                  <a:srgbClr val="FFFFFF"/>
                </a:solidFill>
              </a:rPr>
              <a:t>Block Recovery with EC</a:t>
            </a:r>
            <a:endParaRPr sz="4000" b="1" dirty="0">
              <a:solidFill>
                <a:srgbClr val="FFFFFF"/>
              </a:solidFill>
            </a:endParaRPr>
          </a:p>
        </p:txBody>
      </p:sp>
      <p:cxnSp>
        <p:nvCxnSpPr>
          <p:cNvPr id="220" name="Google Shape;220;p18"/>
          <p:cNvCxnSpPr>
            <a:stCxn id="182" idx="1"/>
          </p:cNvCxnSpPr>
          <p:nvPr/>
        </p:nvCxnSpPr>
        <p:spPr>
          <a:xfrm flipV="1">
            <a:off x="219173" y="1584694"/>
            <a:ext cx="5015" cy="346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158;p17">
            <a:extLst>
              <a:ext uri="{FF2B5EF4-FFF2-40B4-BE49-F238E27FC236}">
                <a16:creationId xmlns:a16="http://schemas.microsoft.com/office/drawing/2014/main" id="{080F5AED-45D7-024C-ADED-40369B936B7D}"/>
              </a:ext>
            </a:extLst>
          </p:cNvPr>
          <p:cNvSpPr txBox="1"/>
          <p:nvPr/>
        </p:nvSpPr>
        <p:spPr>
          <a:xfrm>
            <a:off x="527569" y="3335500"/>
            <a:ext cx="7521529" cy="158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Failed 2 data blocks</a:t>
            </a:r>
            <a:endParaRPr sz="2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Client-side recovery scenario </a:t>
            </a:r>
            <a:endParaRPr sz="2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20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rPr>
              <a:t>  Server-side recovery is triggered after heartbeat interval</a:t>
            </a:r>
            <a:endParaRPr sz="2000" dirty="0">
              <a:solidFill>
                <a:srgbClr val="19AF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8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2FDBE6-0D62-5549-A578-ADEA695B9043}"/>
              </a:ext>
            </a:extLst>
          </p:cNvPr>
          <p:cNvGrpSpPr/>
          <p:nvPr/>
        </p:nvGrpSpPr>
        <p:grpSpPr>
          <a:xfrm>
            <a:off x="124287" y="1159593"/>
            <a:ext cx="8913181" cy="1663506"/>
            <a:chOff x="-2447842" y="982040"/>
            <a:chExt cx="9384164" cy="1538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6F4B29-9E4F-FA47-803F-46B960683B48}"/>
                </a:ext>
              </a:extLst>
            </p:cNvPr>
            <p:cNvGrpSpPr/>
            <p:nvPr/>
          </p:nvGrpSpPr>
          <p:grpSpPr>
            <a:xfrm>
              <a:off x="-2447842" y="982040"/>
              <a:ext cx="8562275" cy="1538125"/>
              <a:chOff x="483340" y="2465834"/>
              <a:chExt cx="8562275" cy="15381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71C198D-17F9-4E40-9490-C1BFBB39403B}"/>
                  </a:ext>
                </a:extLst>
              </p:cNvPr>
              <p:cNvGrpSpPr/>
              <p:nvPr/>
            </p:nvGrpSpPr>
            <p:grpSpPr>
              <a:xfrm>
                <a:off x="483340" y="2465834"/>
                <a:ext cx="8562275" cy="1538125"/>
                <a:chOff x="390100" y="1689800"/>
                <a:chExt cx="8562275" cy="1538125"/>
              </a:xfrm>
            </p:grpSpPr>
            <p:cxnSp>
              <p:nvCxnSpPr>
                <p:cNvPr id="238" name="Google Shape;238;p18"/>
                <p:cNvCxnSpPr>
                  <a:stCxn id="218" idx="0"/>
                  <a:endCxn id="202" idx="0"/>
                </p:cNvCxnSpPr>
                <p:nvPr/>
              </p:nvCxnSpPr>
              <p:spPr>
                <a:xfrm rot="5400000" flipH="1">
                  <a:off x="4543488" y="898800"/>
                  <a:ext cx="68700" cy="2237100"/>
                </a:xfrm>
                <a:prstGeom prst="curvedConnector3">
                  <a:avLst>
                    <a:gd name="adj1" fmla="val 557460"/>
                  </a:avLst>
                </a:prstGeom>
                <a:noFill/>
                <a:ln w="9525" cap="flat" cmpd="sng">
                  <a:solidFill>
                    <a:srgbClr val="19AF9B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1573971F-CE90-724A-A783-DCF15FE75A78}"/>
                    </a:ext>
                  </a:extLst>
                </p:cNvPr>
                <p:cNvGrpSpPr/>
                <p:nvPr/>
              </p:nvGrpSpPr>
              <p:grpSpPr>
                <a:xfrm>
                  <a:off x="390100" y="1689800"/>
                  <a:ext cx="8562275" cy="1538125"/>
                  <a:chOff x="390100" y="1689800"/>
                  <a:chExt cx="8562275" cy="1538125"/>
                </a:xfrm>
              </p:grpSpPr>
              <p:grpSp>
                <p:nvGrpSpPr>
                  <p:cNvPr id="179" name="Google Shape;179;p18"/>
                  <p:cNvGrpSpPr/>
                  <p:nvPr/>
                </p:nvGrpSpPr>
                <p:grpSpPr>
                  <a:xfrm>
                    <a:off x="390100" y="1938450"/>
                    <a:ext cx="3317100" cy="702300"/>
                    <a:chOff x="1468850" y="1463250"/>
                    <a:chExt cx="3317100" cy="702300"/>
                  </a:xfrm>
                </p:grpSpPr>
                <p:grpSp>
                  <p:nvGrpSpPr>
                    <p:cNvPr id="180" name="Google Shape;180;p18"/>
                    <p:cNvGrpSpPr/>
                    <p:nvPr/>
                  </p:nvGrpSpPr>
                  <p:grpSpPr>
                    <a:xfrm>
                      <a:off x="1468850" y="1463250"/>
                      <a:ext cx="495600" cy="702300"/>
                      <a:chOff x="1342125" y="1388850"/>
                      <a:chExt cx="495600" cy="702300"/>
                    </a:xfrm>
                  </p:grpSpPr>
                  <p:sp>
                    <p:nvSpPr>
                      <p:cNvPr id="181" name="Google Shape;181;p18"/>
                      <p:cNvSpPr/>
                      <p:nvPr/>
                    </p:nvSpPr>
                    <p:spPr>
                      <a:xfrm>
                        <a:off x="1342125" y="1388850"/>
                        <a:ext cx="495600" cy="7023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19AF9B"/>
                      </a:solidFill>
                      <a:ln w="9525" cap="flat" cmpd="sng">
                        <a:solidFill>
                          <a:srgbClr val="6DADB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182" name="Google Shape;182;p18"/>
                      <p:cNvSpPr/>
                      <p:nvPr/>
                    </p:nvSpPr>
                    <p:spPr>
                      <a:xfrm>
                        <a:off x="1442025" y="1433300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1" dirty="0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s1</a:t>
                        </a:r>
                        <a:endParaRPr sz="800" b="1" dirty="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  <p:sp>
                    <p:nvSpPr>
                      <p:cNvPr id="183" name="Google Shape;183;p18"/>
                      <p:cNvSpPr/>
                      <p:nvPr/>
                    </p:nvSpPr>
                    <p:spPr>
                      <a:xfrm>
                        <a:off x="1442025" y="1744125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s7</a:t>
                        </a:r>
                        <a:endParaRPr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</p:grpSp>
                <p:grpSp>
                  <p:nvGrpSpPr>
                    <p:cNvPr id="184" name="Google Shape;184;p18"/>
                    <p:cNvGrpSpPr/>
                    <p:nvPr/>
                  </p:nvGrpSpPr>
                  <p:grpSpPr>
                    <a:xfrm>
                      <a:off x="2033150" y="1463250"/>
                      <a:ext cx="495600" cy="702300"/>
                      <a:chOff x="1342125" y="1388850"/>
                      <a:chExt cx="495600" cy="702300"/>
                    </a:xfrm>
                  </p:grpSpPr>
                  <p:sp>
                    <p:nvSpPr>
                      <p:cNvPr id="185" name="Google Shape;185;p18"/>
                      <p:cNvSpPr/>
                      <p:nvPr/>
                    </p:nvSpPr>
                    <p:spPr>
                      <a:xfrm>
                        <a:off x="1342125" y="1388850"/>
                        <a:ext cx="495600" cy="7023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19AF9B"/>
                      </a:solidFill>
                      <a:ln w="9525" cap="flat" cmpd="sng">
                        <a:solidFill>
                          <a:srgbClr val="6DADB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186" name="Google Shape;186;p18"/>
                      <p:cNvSpPr/>
                      <p:nvPr/>
                    </p:nvSpPr>
                    <p:spPr>
                      <a:xfrm>
                        <a:off x="1442025" y="1433300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s2</a:t>
                        </a:r>
                        <a:endParaRPr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  <p:sp>
                    <p:nvSpPr>
                      <p:cNvPr id="187" name="Google Shape;187;p18"/>
                      <p:cNvSpPr/>
                      <p:nvPr/>
                    </p:nvSpPr>
                    <p:spPr>
                      <a:xfrm>
                        <a:off x="1442025" y="1744125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s8</a:t>
                        </a:r>
                        <a:endParaRPr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</p:grpSp>
                <p:grpSp>
                  <p:nvGrpSpPr>
                    <p:cNvPr id="188" name="Google Shape;188;p18"/>
                    <p:cNvGrpSpPr/>
                    <p:nvPr/>
                  </p:nvGrpSpPr>
                  <p:grpSpPr>
                    <a:xfrm>
                      <a:off x="2597450" y="1463250"/>
                      <a:ext cx="495600" cy="702300"/>
                      <a:chOff x="1342125" y="1388850"/>
                      <a:chExt cx="495600" cy="702300"/>
                    </a:xfrm>
                  </p:grpSpPr>
                  <p:sp>
                    <p:nvSpPr>
                      <p:cNvPr id="189" name="Google Shape;189;p18"/>
                      <p:cNvSpPr/>
                      <p:nvPr/>
                    </p:nvSpPr>
                    <p:spPr>
                      <a:xfrm>
                        <a:off x="1342125" y="1388850"/>
                        <a:ext cx="495600" cy="7023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19AF9B"/>
                      </a:solidFill>
                      <a:ln w="9525" cap="flat" cmpd="sng">
                        <a:solidFill>
                          <a:srgbClr val="6DADB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190" name="Google Shape;190;p18"/>
                      <p:cNvSpPr/>
                      <p:nvPr/>
                    </p:nvSpPr>
                    <p:spPr>
                      <a:xfrm>
                        <a:off x="1442025" y="1433300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s3</a:t>
                        </a:r>
                        <a:endParaRPr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  <p:sp>
                    <p:nvSpPr>
                      <p:cNvPr id="191" name="Google Shape;191;p18"/>
                      <p:cNvSpPr/>
                      <p:nvPr/>
                    </p:nvSpPr>
                    <p:spPr>
                      <a:xfrm>
                        <a:off x="1442025" y="1744125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 dirty="0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s9</a:t>
                        </a:r>
                        <a:endParaRPr sz="700" b="1" dirty="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</p:grpSp>
                <p:grpSp>
                  <p:nvGrpSpPr>
                    <p:cNvPr id="192" name="Google Shape;192;p18"/>
                    <p:cNvGrpSpPr/>
                    <p:nvPr/>
                  </p:nvGrpSpPr>
                  <p:grpSpPr>
                    <a:xfrm>
                      <a:off x="3161750" y="1463250"/>
                      <a:ext cx="495600" cy="702300"/>
                      <a:chOff x="1342125" y="1388850"/>
                      <a:chExt cx="495600" cy="702300"/>
                    </a:xfrm>
                  </p:grpSpPr>
                  <p:sp>
                    <p:nvSpPr>
                      <p:cNvPr id="193" name="Google Shape;193;p18"/>
                      <p:cNvSpPr/>
                      <p:nvPr/>
                    </p:nvSpPr>
                    <p:spPr>
                      <a:xfrm>
                        <a:off x="1342125" y="1388850"/>
                        <a:ext cx="495600" cy="7023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19AF9B"/>
                      </a:solidFill>
                      <a:ln w="9525" cap="flat" cmpd="sng">
                        <a:solidFill>
                          <a:srgbClr val="6DADB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194" name="Google Shape;194;p18"/>
                      <p:cNvSpPr/>
                      <p:nvPr/>
                    </p:nvSpPr>
                    <p:spPr>
                      <a:xfrm>
                        <a:off x="1442025" y="1433300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 dirty="0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s4</a:t>
                        </a:r>
                        <a:endParaRPr sz="700" b="1" dirty="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  <p:sp>
                    <p:nvSpPr>
                      <p:cNvPr id="195" name="Google Shape;195;p18"/>
                      <p:cNvSpPr/>
                      <p:nvPr/>
                    </p:nvSpPr>
                    <p:spPr>
                      <a:xfrm>
                        <a:off x="1442025" y="1744125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s..</a:t>
                        </a:r>
                        <a:endParaRPr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</p:grpSp>
                <p:grpSp>
                  <p:nvGrpSpPr>
                    <p:cNvPr id="196" name="Google Shape;196;p18"/>
                    <p:cNvGrpSpPr/>
                    <p:nvPr/>
                  </p:nvGrpSpPr>
                  <p:grpSpPr>
                    <a:xfrm>
                      <a:off x="3726050" y="1463250"/>
                      <a:ext cx="495600" cy="702300"/>
                      <a:chOff x="1342125" y="1388850"/>
                      <a:chExt cx="495600" cy="702300"/>
                    </a:xfrm>
                  </p:grpSpPr>
                  <p:sp>
                    <p:nvSpPr>
                      <p:cNvPr id="197" name="Google Shape;197;p18"/>
                      <p:cNvSpPr/>
                      <p:nvPr/>
                    </p:nvSpPr>
                    <p:spPr>
                      <a:xfrm>
                        <a:off x="1342125" y="1388850"/>
                        <a:ext cx="495600" cy="7023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19AF9B"/>
                      </a:solidFill>
                      <a:ln w="9525" cap="flat" cmpd="sng">
                        <a:solidFill>
                          <a:srgbClr val="6DADB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198" name="Google Shape;198;p18"/>
                      <p:cNvSpPr/>
                      <p:nvPr/>
                    </p:nvSpPr>
                    <p:spPr>
                      <a:xfrm>
                        <a:off x="1442025" y="1433300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 dirty="0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s5</a:t>
                        </a:r>
                        <a:endParaRPr sz="700" b="1" dirty="0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  <p:sp>
                    <p:nvSpPr>
                      <p:cNvPr id="199" name="Google Shape;199;p18"/>
                      <p:cNvSpPr/>
                      <p:nvPr/>
                    </p:nvSpPr>
                    <p:spPr>
                      <a:xfrm>
                        <a:off x="1442025" y="1744125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s..</a:t>
                        </a:r>
                        <a:endParaRPr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</p:grpSp>
                <p:grpSp>
                  <p:nvGrpSpPr>
                    <p:cNvPr id="200" name="Google Shape;200;p18"/>
                    <p:cNvGrpSpPr/>
                    <p:nvPr/>
                  </p:nvGrpSpPr>
                  <p:grpSpPr>
                    <a:xfrm>
                      <a:off x="4290350" y="1463250"/>
                      <a:ext cx="495600" cy="702300"/>
                      <a:chOff x="1342125" y="1388850"/>
                      <a:chExt cx="495600" cy="702300"/>
                    </a:xfrm>
                  </p:grpSpPr>
                  <p:sp>
                    <p:nvSpPr>
                      <p:cNvPr id="201" name="Google Shape;201;p18"/>
                      <p:cNvSpPr/>
                      <p:nvPr/>
                    </p:nvSpPr>
                    <p:spPr>
                      <a:xfrm>
                        <a:off x="1342125" y="1388850"/>
                        <a:ext cx="495600" cy="7023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19AF9B"/>
                      </a:solidFill>
                      <a:ln w="9525" cap="flat" cmpd="sng">
                        <a:solidFill>
                          <a:srgbClr val="6DADB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202" name="Google Shape;202;p18"/>
                      <p:cNvSpPr/>
                      <p:nvPr/>
                    </p:nvSpPr>
                    <p:spPr>
                      <a:xfrm>
                        <a:off x="1442025" y="1433300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s6</a:t>
                        </a:r>
                        <a:endParaRPr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  <p:sp>
                    <p:nvSpPr>
                      <p:cNvPr id="203" name="Google Shape;203;p18"/>
                      <p:cNvSpPr/>
                      <p:nvPr/>
                    </p:nvSpPr>
                    <p:spPr>
                      <a:xfrm>
                        <a:off x="1442025" y="1744125"/>
                        <a:ext cx="295800" cy="2640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600" b="1">
                            <a:solidFill>
                              <a:srgbClr val="FFFFFF"/>
                            </a:solidFill>
                            <a:latin typeface="Comfortaa"/>
                            <a:ea typeface="Comfortaa"/>
                            <a:cs typeface="Comfortaa"/>
                            <a:sym typeface="Comfortaa"/>
                          </a:rPr>
                          <a:t>sN</a:t>
                        </a:r>
                        <a:endParaRPr sz="6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endParaRPr>
                      </a:p>
                    </p:txBody>
                  </p:sp>
                </p:grpSp>
              </p:grpSp>
              <p:grpSp>
                <p:nvGrpSpPr>
                  <p:cNvPr id="204" name="Google Shape;204;p18"/>
                  <p:cNvGrpSpPr/>
                  <p:nvPr/>
                </p:nvGrpSpPr>
                <p:grpSpPr>
                  <a:xfrm>
                    <a:off x="3832175" y="1938450"/>
                    <a:ext cx="1621050" cy="702300"/>
                    <a:chOff x="6764750" y="3133900"/>
                    <a:chExt cx="1621050" cy="702300"/>
                  </a:xfrm>
                </p:grpSpPr>
                <p:grpSp>
                  <p:nvGrpSpPr>
                    <p:cNvPr id="205" name="Google Shape;205;p18"/>
                    <p:cNvGrpSpPr/>
                    <p:nvPr/>
                  </p:nvGrpSpPr>
                  <p:grpSpPr>
                    <a:xfrm>
                      <a:off x="6764750" y="3133900"/>
                      <a:ext cx="495600" cy="702300"/>
                      <a:chOff x="6912600" y="1944975"/>
                      <a:chExt cx="495600" cy="702300"/>
                    </a:xfrm>
                  </p:grpSpPr>
                  <p:sp>
                    <p:nvSpPr>
                      <p:cNvPr id="206" name="Google Shape;206;p18"/>
                      <p:cNvSpPr/>
                      <p:nvPr/>
                    </p:nvSpPr>
                    <p:spPr>
                      <a:xfrm>
                        <a:off x="6912600" y="1944975"/>
                        <a:ext cx="495600" cy="7023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5722"/>
                      </a:solidFill>
                      <a:ln w="9525" cap="flat" cmpd="sng">
                        <a:solidFill>
                          <a:srgbClr val="6DADB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207" name="Google Shape;207;p18"/>
                      <p:cNvSpPr txBox="1"/>
                      <p:nvPr/>
                    </p:nvSpPr>
                    <p:spPr>
                      <a:xfrm>
                        <a:off x="6960100" y="2014575"/>
                        <a:ext cx="380100" cy="2667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t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>
                            <a:solidFill>
                              <a:srgbClr val="FFFFFF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PS1</a:t>
                        </a:r>
                        <a:endParaRPr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208" name="Google Shape;208;p18"/>
                      <p:cNvSpPr txBox="1"/>
                      <p:nvPr/>
                    </p:nvSpPr>
                    <p:spPr>
                      <a:xfrm>
                        <a:off x="6970350" y="2305050"/>
                        <a:ext cx="380100" cy="2667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t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>
                            <a:solidFill>
                              <a:srgbClr val="FFFFFF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PS4</a:t>
                        </a:r>
                        <a:endParaRPr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</p:grpSp>
                <p:grpSp>
                  <p:nvGrpSpPr>
                    <p:cNvPr id="209" name="Google Shape;209;p18"/>
                    <p:cNvGrpSpPr/>
                    <p:nvPr/>
                  </p:nvGrpSpPr>
                  <p:grpSpPr>
                    <a:xfrm>
                      <a:off x="7327475" y="3133900"/>
                      <a:ext cx="495600" cy="702300"/>
                      <a:chOff x="6912600" y="1944975"/>
                      <a:chExt cx="495600" cy="702300"/>
                    </a:xfrm>
                  </p:grpSpPr>
                  <p:sp>
                    <p:nvSpPr>
                      <p:cNvPr id="210" name="Google Shape;210;p18"/>
                      <p:cNvSpPr/>
                      <p:nvPr/>
                    </p:nvSpPr>
                    <p:spPr>
                      <a:xfrm>
                        <a:off x="6912600" y="1944975"/>
                        <a:ext cx="495600" cy="7023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5722"/>
                      </a:solidFill>
                      <a:ln w="9525" cap="flat" cmpd="sng">
                        <a:solidFill>
                          <a:srgbClr val="6DADB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211" name="Google Shape;211;p18"/>
                      <p:cNvSpPr txBox="1"/>
                      <p:nvPr/>
                    </p:nvSpPr>
                    <p:spPr>
                      <a:xfrm>
                        <a:off x="6960100" y="2014575"/>
                        <a:ext cx="380100" cy="2667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t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>
                            <a:solidFill>
                              <a:srgbClr val="FFFFFF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PS2</a:t>
                        </a:r>
                        <a:endParaRPr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212" name="Google Shape;212;p18"/>
                      <p:cNvSpPr txBox="1"/>
                      <p:nvPr/>
                    </p:nvSpPr>
                    <p:spPr>
                      <a:xfrm>
                        <a:off x="6970350" y="2305050"/>
                        <a:ext cx="380100" cy="2667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t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>
                            <a:solidFill>
                              <a:srgbClr val="FFFFFF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PS5</a:t>
                        </a:r>
                        <a:endParaRPr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</p:grpSp>
                <p:grpSp>
                  <p:nvGrpSpPr>
                    <p:cNvPr id="213" name="Google Shape;213;p18"/>
                    <p:cNvGrpSpPr/>
                    <p:nvPr/>
                  </p:nvGrpSpPr>
                  <p:grpSpPr>
                    <a:xfrm>
                      <a:off x="7890200" y="3133900"/>
                      <a:ext cx="495600" cy="702300"/>
                      <a:chOff x="6912600" y="1944975"/>
                      <a:chExt cx="495600" cy="702300"/>
                    </a:xfrm>
                  </p:grpSpPr>
                  <p:sp>
                    <p:nvSpPr>
                      <p:cNvPr id="214" name="Google Shape;214;p18"/>
                      <p:cNvSpPr/>
                      <p:nvPr/>
                    </p:nvSpPr>
                    <p:spPr>
                      <a:xfrm>
                        <a:off x="6912600" y="1944975"/>
                        <a:ext cx="495600" cy="70230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5722"/>
                      </a:solidFill>
                      <a:ln w="9525" cap="flat" cmpd="sng">
                        <a:solidFill>
                          <a:srgbClr val="6DADB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215" name="Google Shape;215;p18"/>
                      <p:cNvSpPr txBox="1"/>
                      <p:nvPr/>
                    </p:nvSpPr>
                    <p:spPr>
                      <a:xfrm>
                        <a:off x="6960100" y="2014575"/>
                        <a:ext cx="380100" cy="2667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t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>
                            <a:solidFill>
                              <a:srgbClr val="FFFFFF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PS8</a:t>
                        </a:r>
                        <a:endParaRPr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  <p:sp>
                    <p:nvSpPr>
                      <p:cNvPr id="216" name="Google Shape;216;p18"/>
                      <p:cNvSpPr txBox="1"/>
                      <p:nvPr/>
                    </p:nvSpPr>
                    <p:spPr>
                      <a:xfrm>
                        <a:off x="6970350" y="2305050"/>
                        <a:ext cx="380100" cy="2667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t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>
                            <a:solidFill>
                              <a:srgbClr val="FFFFFF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PS..</a:t>
                        </a:r>
                        <a:endParaRPr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p:txBody>
                  </p:sp>
                </p:grpSp>
              </p:grpSp>
              <p:sp>
                <p:nvSpPr>
                  <p:cNvPr id="217" name="Google Shape;217;p18"/>
                  <p:cNvSpPr/>
                  <p:nvPr/>
                </p:nvSpPr>
                <p:spPr>
                  <a:xfrm>
                    <a:off x="7056690" y="2178450"/>
                    <a:ext cx="232800" cy="222300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18"/>
                  <p:cNvSpPr/>
                  <p:nvPr/>
                </p:nvSpPr>
                <p:spPr>
                  <a:xfrm>
                    <a:off x="5538738" y="2051700"/>
                    <a:ext cx="315300" cy="2223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b="1" dirty="0">
                        <a:solidFill>
                          <a:srgbClr val="FF5722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+</a:t>
                    </a:r>
                    <a:endParaRPr sz="1200" b="1" dirty="0">
                      <a:solidFill>
                        <a:srgbClr val="FF5722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219" name="Google Shape;219;p18"/>
                  <p:cNvSpPr txBox="1"/>
                  <p:nvPr/>
                </p:nvSpPr>
                <p:spPr>
                  <a:xfrm>
                    <a:off x="3310100" y="2834325"/>
                    <a:ext cx="2665200" cy="39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600" dirty="0">
                        <a:solidFill>
                          <a:srgbClr val="19AF9B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Reconstruct failed chunks</a:t>
                    </a:r>
                    <a:endParaRPr sz="1600" dirty="0">
                      <a:solidFill>
                        <a:srgbClr val="19AF9B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grpSp>
                <p:nvGrpSpPr>
                  <p:cNvPr id="227" name="Google Shape;227;p18"/>
                  <p:cNvGrpSpPr/>
                  <p:nvPr/>
                </p:nvGrpSpPr>
                <p:grpSpPr>
                  <a:xfrm>
                    <a:off x="5975300" y="1947748"/>
                    <a:ext cx="495600" cy="702300"/>
                    <a:chOff x="5939575" y="1938450"/>
                    <a:chExt cx="495600" cy="702300"/>
                  </a:xfrm>
                </p:grpSpPr>
                <p:sp>
                  <p:nvSpPr>
                    <p:cNvPr id="228" name="Google Shape;228;p18"/>
                    <p:cNvSpPr/>
                    <p:nvPr/>
                  </p:nvSpPr>
                  <p:spPr>
                    <a:xfrm>
                      <a:off x="5939575" y="1938450"/>
                      <a:ext cx="495600" cy="7023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19AF9B"/>
                    </a:solidFill>
                    <a:ln w="9525" cap="flat" cmpd="sng">
                      <a:solidFill>
                        <a:srgbClr val="6DADB6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229" name="Google Shape;229;p18"/>
                    <p:cNvSpPr/>
                    <p:nvPr/>
                  </p:nvSpPr>
                  <p:spPr>
                    <a:xfrm>
                      <a:off x="6025075" y="1977125"/>
                      <a:ext cx="295800" cy="26400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s2</a:t>
                      </a:r>
                      <a:endParaRPr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p:txBody>
                </p:sp>
                <p:sp>
                  <p:nvSpPr>
                    <p:cNvPr id="230" name="Google Shape;230;p18"/>
                    <p:cNvSpPr/>
                    <p:nvPr/>
                  </p:nvSpPr>
                  <p:spPr>
                    <a:xfrm>
                      <a:off x="6039475" y="2310563"/>
                      <a:ext cx="295800" cy="26400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s8</a:t>
                      </a:r>
                      <a:endParaRPr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p:txBody>
                </p:sp>
              </p:grpSp>
              <p:grpSp>
                <p:nvGrpSpPr>
                  <p:cNvPr id="231" name="Google Shape;231;p18"/>
                  <p:cNvGrpSpPr/>
                  <p:nvPr/>
                </p:nvGrpSpPr>
                <p:grpSpPr>
                  <a:xfrm>
                    <a:off x="6519125" y="1938438"/>
                    <a:ext cx="495600" cy="702300"/>
                    <a:chOff x="6519125" y="1938438"/>
                    <a:chExt cx="495600" cy="702300"/>
                  </a:xfrm>
                </p:grpSpPr>
                <p:sp>
                  <p:nvSpPr>
                    <p:cNvPr id="232" name="Google Shape;232;p18"/>
                    <p:cNvSpPr/>
                    <p:nvPr/>
                  </p:nvSpPr>
                  <p:spPr>
                    <a:xfrm>
                      <a:off x="6519125" y="1938438"/>
                      <a:ext cx="495600" cy="7023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19AF9B"/>
                    </a:solidFill>
                    <a:ln w="9525" cap="flat" cmpd="sng">
                      <a:solidFill>
                        <a:srgbClr val="6DADB6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233" name="Google Shape;233;p18"/>
                    <p:cNvSpPr/>
                    <p:nvPr/>
                  </p:nvSpPr>
                  <p:spPr>
                    <a:xfrm>
                      <a:off x="6604625" y="1977113"/>
                      <a:ext cx="295800" cy="26400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s5</a:t>
                      </a:r>
                      <a:endParaRPr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p:txBody>
                </p:sp>
                <p:sp>
                  <p:nvSpPr>
                    <p:cNvPr id="234" name="Google Shape;234;p18"/>
                    <p:cNvSpPr/>
                    <p:nvPr/>
                  </p:nvSpPr>
                  <p:spPr>
                    <a:xfrm>
                      <a:off x="6619025" y="2310550"/>
                      <a:ext cx="295800" cy="26400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FFFFFF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s..</a:t>
                      </a:r>
                      <a:endParaRPr sz="700" b="1">
                        <a:solidFill>
                          <a:srgbClr val="FFFFFF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p:txBody>
                </p:sp>
              </p:grpSp>
              <p:sp>
                <p:nvSpPr>
                  <p:cNvPr id="235" name="Google Shape;235;p18"/>
                  <p:cNvSpPr txBox="1"/>
                  <p:nvPr/>
                </p:nvSpPr>
                <p:spPr>
                  <a:xfrm>
                    <a:off x="6595900" y="2718150"/>
                    <a:ext cx="2106900" cy="39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600" dirty="0">
                        <a:solidFill>
                          <a:srgbClr val="19AF9B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Reassemble N stripe</a:t>
                    </a:r>
                    <a:endParaRPr sz="1600" dirty="0">
                      <a:solidFill>
                        <a:srgbClr val="19AF9B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cxnSp>
                <p:nvCxnSpPr>
                  <p:cNvPr id="236" name="Google Shape;236;p18"/>
                  <p:cNvCxnSpPr>
                    <a:stCxn id="218" idx="0"/>
                    <a:endCxn id="214" idx="0"/>
                  </p:cNvCxnSpPr>
                  <p:nvPr/>
                </p:nvCxnSpPr>
                <p:spPr>
                  <a:xfrm rot="5400000" flipH="1">
                    <a:off x="5394288" y="1749600"/>
                    <a:ext cx="113100" cy="491100"/>
                  </a:xfrm>
                  <a:prstGeom prst="curvedConnector3">
                    <a:avLst>
                      <a:gd name="adj1" fmla="val 198541"/>
                    </a:avLst>
                  </a:prstGeom>
                  <a:noFill/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7" name="Google Shape;237;p18"/>
                  <p:cNvCxnSpPr>
                    <a:stCxn id="218" idx="0"/>
                    <a:endCxn id="210" idx="0"/>
                  </p:cNvCxnSpPr>
                  <p:nvPr/>
                </p:nvCxnSpPr>
                <p:spPr>
                  <a:xfrm rot="5400000" flipH="1">
                    <a:off x="5113038" y="1468350"/>
                    <a:ext cx="113100" cy="1053600"/>
                  </a:xfrm>
                  <a:prstGeom prst="curvedConnector3">
                    <a:avLst>
                      <a:gd name="adj1" fmla="val 310676"/>
                    </a:avLst>
                  </a:prstGeom>
                  <a:noFill/>
                  <a:ln w="9525" cap="flat" cmpd="sng">
                    <a:solidFill>
                      <a:srgbClr val="6DADB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9" name="Google Shape;239;p18"/>
                  <p:cNvCxnSpPr>
                    <a:stCxn id="190" idx="0"/>
                  </p:cNvCxnSpPr>
                  <p:nvPr/>
                </p:nvCxnSpPr>
                <p:spPr>
                  <a:xfrm rot="-5400000">
                    <a:off x="3171100" y="285200"/>
                    <a:ext cx="293100" cy="3102300"/>
                  </a:xfrm>
                  <a:prstGeom prst="curvedConnector2">
                    <a:avLst/>
                  </a:prstGeom>
                  <a:noFill/>
                  <a:ln w="9525" cap="flat" cmpd="sng">
                    <a:solidFill>
                      <a:srgbClr val="19AF9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0" name="Google Shape;240;p18"/>
                  <p:cNvCxnSpPr/>
                  <p:nvPr/>
                </p:nvCxnSpPr>
                <p:spPr>
                  <a:xfrm rot="10800000" flipH="1">
                    <a:off x="669850" y="1710988"/>
                    <a:ext cx="3269700" cy="217200"/>
                  </a:xfrm>
                  <a:prstGeom prst="curvedConnector3">
                    <a:avLst>
                      <a:gd name="adj1" fmla="val 18598"/>
                    </a:avLst>
                  </a:prstGeom>
                  <a:noFill/>
                  <a:ln w="9525" cap="flat" cmpd="sng">
                    <a:solidFill>
                      <a:srgbClr val="19AF9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1" name="Google Shape;241;p18"/>
                  <p:cNvCxnSpPr/>
                  <p:nvPr/>
                </p:nvCxnSpPr>
                <p:spPr>
                  <a:xfrm flipH="1">
                    <a:off x="2405775" y="1710975"/>
                    <a:ext cx="1671000" cy="248400"/>
                  </a:xfrm>
                  <a:prstGeom prst="curvedConnector3">
                    <a:avLst>
                      <a:gd name="adj1" fmla="val 86590"/>
                    </a:avLst>
                  </a:prstGeom>
                  <a:noFill/>
                  <a:ln w="9525" cap="flat" cmpd="sng">
                    <a:solidFill>
                      <a:srgbClr val="19AF9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44" name="Google Shape;244;p18"/>
                  <p:cNvGrpSpPr/>
                  <p:nvPr/>
                </p:nvGrpSpPr>
                <p:grpSpPr>
                  <a:xfrm>
                    <a:off x="7331475" y="2006950"/>
                    <a:ext cx="1620900" cy="532500"/>
                    <a:chOff x="7331475" y="2006950"/>
                    <a:chExt cx="1620900" cy="532500"/>
                  </a:xfrm>
                </p:grpSpPr>
                <p:sp>
                  <p:nvSpPr>
                    <p:cNvPr id="245" name="Google Shape;245;p18"/>
                    <p:cNvSpPr/>
                    <p:nvPr/>
                  </p:nvSpPr>
                  <p:spPr>
                    <a:xfrm>
                      <a:off x="7331475" y="2006950"/>
                      <a:ext cx="1620900" cy="532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92D050"/>
                    </a:solidFill>
                    <a:ln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246" name="Google Shape;246;p18"/>
                    <p:cNvSpPr txBox="1"/>
                    <p:nvPr/>
                  </p:nvSpPr>
                  <p:spPr>
                    <a:xfrm>
                      <a:off x="7404486" y="2115696"/>
                      <a:ext cx="328500" cy="315000"/>
                    </a:xfrm>
                    <a:prstGeom prst="rect">
                      <a:avLst/>
                    </a:prstGeom>
                    <a:noFill/>
                    <a:ln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s1</a:t>
                      </a:r>
                      <a:endParaRPr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247" name="Google Shape;247;p18"/>
                    <p:cNvSpPr txBox="1"/>
                    <p:nvPr/>
                  </p:nvSpPr>
                  <p:spPr>
                    <a:xfrm>
                      <a:off x="7732986" y="2115696"/>
                      <a:ext cx="328500" cy="315000"/>
                    </a:xfrm>
                    <a:prstGeom prst="rect">
                      <a:avLst/>
                    </a:prstGeom>
                    <a:noFill/>
                    <a:ln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s2</a:t>
                      </a:r>
                      <a:endParaRPr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248" name="Google Shape;248;p18"/>
                    <p:cNvSpPr txBox="1"/>
                    <p:nvPr/>
                  </p:nvSpPr>
                  <p:spPr>
                    <a:xfrm>
                      <a:off x="8080636" y="2115696"/>
                      <a:ext cx="328500" cy="315000"/>
                    </a:xfrm>
                    <a:prstGeom prst="rect">
                      <a:avLst/>
                    </a:prstGeom>
                    <a:noFill/>
                    <a:ln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s..</a:t>
                      </a:r>
                      <a:endParaRPr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249" name="Google Shape;249;p18"/>
                    <p:cNvSpPr txBox="1"/>
                    <p:nvPr/>
                  </p:nvSpPr>
                  <p:spPr>
                    <a:xfrm>
                      <a:off x="8428275" y="2119750"/>
                      <a:ext cx="328500" cy="315000"/>
                    </a:xfrm>
                    <a:prstGeom prst="rect">
                      <a:avLst/>
                    </a:prstGeom>
                    <a:noFill/>
                    <a:ln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 err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sN</a:t>
                      </a:r>
                      <a:endParaRPr sz="800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</p:grpSp>
          </p:grpSp>
          <p:grpSp>
            <p:nvGrpSpPr>
              <p:cNvPr id="221" name="Google Shape;221;p18"/>
              <p:cNvGrpSpPr/>
              <p:nvPr/>
            </p:nvGrpSpPr>
            <p:grpSpPr>
              <a:xfrm>
                <a:off x="1068389" y="2723782"/>
                <a:ext cx="454100" cy="675875"/>
                <a:chOff x="6104500" y="1879975"/>
                <a:chExt cx="454100" cy="675875"/>
              </a:xfrm>
            </p:grpSpPr>
            <p:cxnSp>
              <p:nvCxnSpPr>
                <p:cNvPr id="222" name="Google Shape;222;p18"/>
                <p:cNvCxnSpPr/>
                <p:nvPr/>
              </p:nvCxnSpPr>
              <p:spPr>
                <a:xfrm>
                  <a:off x="6127800" y="1925550"/>
                  <a:ext cx="430800" cy="630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3" name="Google Shape;223;p18"/>
                <p:cNvCxnSpPr/>
                <p:nvPr/>
              </p:nvCxnSpPr>
              <p:spPr>
                <a:xfrm flipH="1">
                  <a:off x="6104500" y="1879975"/>
                  <a:ext cx="443700" cy="665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24" name="Google Shape;224;p18"/>
              <p:cNvGrpSpPr/>
              <p:nvPr/>
            </p:nvGrpSpPr>
            <p:grpSpPr>
              <a:xfrm>
                <a:off x="2754010" y="2713307"/>
                <a:ext cx="454100" cy="675875"/>
                <a:chOff x="6104500" y="1879975"/>
                <a:chExt cx="454100" cy="675875"/>
              </a:xfrm>
            </p:grpSpPr>
            <p:cxnSp>
              <p:nvCxnSpPr>
                <p:cNvPr id="225" name="Google Shape;225;p18"/>
                <p:cNvCxnSpPr/>
                <p:nvPr/>
              </p:nvCxnSpPr>
              <p:spPr>
                <a:xfrm>
                  <a:off x="6127800" y="1925550"/>
                  <a:ext cx="430800" cy="630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18"/>
                <p:cNvCxnSpPr/>
                <p:nvPr/>
              </p:nvCxnSpPr>
              <p:spPr>
                <a:xfrm flipH="1">
                  <a:off x="6104500" y="1879975"/>
                  <a:ext cx="443700" cy="665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79" name="Google Shape;213;p17">
              <a:extLst>
                <a:ext uri="{FF2B5EF4-FFF2-40B4-BE49-F238E27FC236}">
                  <a16:creationId xmlns:a16="http://schemas.microsoft.com/office/drawing/2014/main" id="{A24DCB23-04A7-0E4F-BC8E-5B9D20145123}"/>
                </a:ext>
              </a:extLst>
            </p:cNvPr>
            <p:cNvSpPr/>
            <p:nvPr/>
          </p:nvSpPr>
          <p:spPr>
            <a:xfrm>
              <a:off x="6198383" y="1451451"/>
              <a:ext cx="232800" cy="222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rgbClr val="6DAD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2;p17">
              <a:extLst>
                <a:ext uri="{FF2B5EF4-FFF2-40B4-BE49-F238E27FC236}">
                  <a16:creationId xmlns:a16="http://schemas.microsoft.com/office/drawing/2014/main" id="{E8FCE3F2-C01D-6D49-8FEF-04A31B37F7A3}"/>
                </a:ext>
              </a:extLst>
            </p:cNvPr>
            <p:cNvSpPr/>
            <p:nvPr/>
          </p:nvSpPr>
          <p:spPr>
            <a:xfrm>
              <a:off x="6481222" y="1315578"/>
              <a:ext cx="455100" cy="532500"/>
            </a:xfrm>
            <a:prstGeom prst="foldedCorner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6DAD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19AF9B"/>
                  </a:solidFill>
                  <a:latin typeface="Roboto"/>
                  <a:ea typeface="Roboto"/>
                  <a:cs typeface="Roboto"/>
                  <a:sym typeface="Roboto"/>
                </a:rPr>
                <a:t>file</a:t>
              </a:r>
              <a:endParaRPr sz="1200" dirty="0">
                <a:solidFill>
                  <a:srgbClr val="19AF9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>
            <a:spLocks noGrp="1"/>
          </p:cNvSpPr>
          <p:nvPr>
            <p:ph type="body" idx="4294967295"/>
          </p:nvPr>
        </p:nvSpPr>
        <p:spPr>
          <a:xfrm>
            <a:off x="293824" y="-64079"/>
            <a:ext cx="82221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b="1" dirty="0">
                <a:solidFill>
                  <a:srgbClr val="FFFFFF"/>
                </a:solidFill>
              </a:rPr>
              <a:t>EC Policies &amp; 3x Replication</a:t>
            </a:r>
            <a:endParaRPr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98096"/>
              </p:ext>
            </p:extLst>
          </p:nvPr>
        </p:nvGraphicFramePr>
        <p:xfrm>
          <a:off x="880124" y="746477"/>
          <a:ext cx="7049499" cy="32152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0609">
                  <a:extLst>
                    <a:ext uri="{9D8B030D-6E8A-4147-A177-3AD203B41FA5}">
                      <a16:colId xmlns:a16="http://schemas.microsoft.com/office/drawing/2014/main" val="1502287138"/>
                    </a:ext>
                  </a:extLst>
                </a:gridCol>
                <a:gridCol w="2024743">
                  <a:extLst>
                    <a:ext uri="{9D8B030D-6E8A-4147-A177-3AD203B41FA5}">
                      <a16:colId xmlns:a16="http://schemas.microsoft.com/office/drawing/2014/main" val="384518931"/>
                    </a:ext>
                  </a:extLst>
                </a:gridCol>
                <a:gridCol w="2344147">
                  <a:extLst>
                    <a:ext uri="{9D8B030D-6E8A-4147-A177-3AD203B41FA5}">
                      <a16:colId xmlns:a16="http://schemas.microsoft.com/office/drawing/2014/main" val="628803453"/>
                    </a:ext>
                  </a:extLst>
                </a:gridCol>
              </a:tblGrid>
              <a:tr h="7659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200" dirty="0"/>
                        <a:t>Replication</a:t>
                      </a:r>
                      <a:r>
                        <a:rPr lang="en-US" sz="2200" baseline="0" dirty="0"/>
                        <a:t> Policy</a:t>
                      </a:r>
                      <a:endParaRPr lang="en-GB" sz="2200" dirty="0"/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/>
                        <a:t>Additional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dirty="0"/>
                        <a:t>Storage Cost</a:t>
                      </a:r>
                      <a:endParaRPr lang="en-GB" sz="2200" dirty="0"/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200" dirty="0"/>
                        <a:t>Fault Tolerance</a:t>
                      </a:r>
                      <a:endParaRPr lang="en-GB" sz="2200" dirty="0"/>
                    </a:p>
                  </a:txBody>
                  <a:tcPr>
                    <a:solidFill>
                      <a:srgbClr val="FF5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177467"/>
                  </a:ext>
                </a:extLst>
              </a:tr>
              <a:tr h="5922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RS(3,2)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66%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64685"/>
                  </a:ext>
                </a:extLst>
              </a:tr>
              <a:tr h="5922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RS(6,3)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704937"/>
                  </a:ext>
                </a:extLst>
              </a:tr>
              <a:tr h="5922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RS(10,4)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40%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4 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014449"/>
                  </a:ext>
                </a:extLst>
              </a:tr>
              <a:tr h="5922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3x replication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200%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en-GB" sz="2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5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1661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4BD1089-CA12-604D-95C0-D50282F9EBAD}"/>
              </a:ext>
            </a:extLst>
          </p:cNvPr>
          <p:cNvSpPr/>
          <p:nvPr/>
        </p:nvSpPr>
        <p:spPr>
          <a:xfrm>
            <a:off x="6180427" y="4289466"/>
            <a:ext cx="22413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>
                <a:solidFill>
                  <a:srgbClr val="FF5722"/>
                </a:solidFill>
                <a:latin typeface="Roboto"/>
                <a:ea typeface="Roboto"/>
                <a:cs typeface="Roboto"/>
                <a:sym typeface="Roboto"/>
              </a:rPr>
              <a:t>RS(N,K): Reed-Solomon codec</a:t>
            </a:r>
          </a:p>
          <a:p>
            <a:r>
              <a:rPr lang="en" sz="1200" dirty="0">
                <a:solidFill>
                  <a:srgbClr val="FF5722"/>
                </a:solidFill>
                <a:latin typeface="Roboto"/>
                <a:ea typeface="Roboto"/>
                <a:sym typeface="Roboto"/>
              </a:rPr>
              <a:t>N – number of data chunks</a:t>
            </a:r>
          </a:p>
          <a:p>
            <a:r>
              <a:rPr lang="en" sz="1200" dirty="0">
                <a:solidFill>
                  <a:srgbClr val="FF5722"/>
                </a:solidFill>
                <a:latin typeface="Roboto"/>
                <a:ea typeface="Roboto"/>
                <a:sym typeface="Roboto"/>
              </a:rPr>
              <a:t>K – number of parity chunks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322225" y="4792357"/>
            <a:ext cx="336884" cy="19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9</a:t>
            </a:r>
            <a:endParaRPr lang="en-GB" sz="8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F44242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932</Words>
  <Application>Microsoft Macintosh PowerPoint</Application>
  <PresentationFormat>On-screen Show (16:9)</PresentationFormat>
  <Paragraphs>334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Times New Roman</vt:lpstr>
      <vt:lpstr>Comfortaa</vt:lpstr>
      <vt:lpstr>Arial</vt:lpstr>
      <vt:lpstr>Roboto</vt:lpstr>
      <vt:lpstr>Material</vt:lpstr>
      <vt:lpstr>Evaluation of Erasure Coding &amp; other features of Hadoop 3</vt:lpstr>
      <vt:lpstr>How to reduce storage overhead without affecting the performance of Big Data Processing?  </vt:lpstr>
      <vt:lpstr>PowerPoint Presentation</vt:lpstr>
      <vt:lpstr>PowerPoint Presentation</vt:lpstr>
      <vt:lpstr>Erasure Coding Feature</vt:lpstr>
      <vt:lpstr>PowerPoint Presentation</vt:lpstr>
      <vt:lpstr>Why parity chunks are needed?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Triple NameNode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Erasure Coding &amp; other features of Hadoop 3</dc:title>
  <cp:lastModifiedBy>Microsoft Office User</cp:lastModifiedBy>
  <cp:revision>65</cp:revision>
  <dcterms:modified xsi:type="dcterms:W3CDTF">2019-08-23T13:53:02Z</dcterms:modified>
</cp:coreProperties>
</file>